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256" r:id="rId2"/>
    <p:sldId id="266" r:id="rId3"/>
    <p:sldId id="364" r:id="rId4"/>
    <p:sldId id="508" r:id="rId5"/>
    <p:sldId id="376" r:id="rId6"/>
    <p:sldId id="453" r:id="rId7"/>
    <p:sldId id="317" r:id="rId8"/>
    <p:sldId id="391" r:id="rId9"/>
    <p:sldId id="407" r:id="rId10"/>
    <p:sldId id="491" r:id="rId11"/>
    <p:sldId id="379" r:id="rId12"/>
    <p:sldId id="372" r:id="rId13"/>
    <p:sldId id="510" r:id="rId14"/>
    <p:sldId id="381" r:id="rId15"/>
    <p:sldId id="509" r:id="rId16"/>
    <p:sldId id="511" r:id="rId17"/>
    <p:sldId id="514" r:id="rId18"/>
    <p:sldId id="498" r:id="rId19"/>
    <p:sldId id="512" r:id="rId20"/>
    <p:sldId id="380" r:id="rId21"/>
    <p:sldId id="423" r:id="rId22"/>
    <p:sldId id="382" r:id="rId23"/>
    <p:sldId id="384" r:id="rId24"/>
    <p:sldId id="497" r:id="rId25"/>
    <p:sldId id="385" r:id="rId26"/>
    <p:sldId id="393" r:id="rId27"/>
    <p:sldId id="540" r:id="rId28"/>
    <p:sldId id="523" r:id="rId29"/>
    <p:sldId id="541" r:id="rId30"/>
    <p:sldId id="378" r:id="rId31"/>
    <p:sldId id="410" r:id="rId32"/>
    <p:sldId id="373" r:id="rId33"/>
    <p:sldId id="374" r:id="rId34"/>
    <p:sldId id="516" r:id="rId35"/>
    <p:sldId id="394" r:id="rId36"/>
    <p:sldId id="545" r:id="rId37"/>
    <p:sldId id="395" r:id="rId38"/>
    <p:sldId id="547" r:id="rId39"/>
    <p:sldId id="388" r:id="rId40"/>
    <p:sldId id="389" r:id="rId41"/>
    <p:sldId id="390" r:id="rId42"/>
    <p:sldId id="392" r:id="rId43"/>
    <p:sldId id="434" r:id="rId44"/>
    <p:sldId id="470" r:id="rId45"/>
    <p:sldId id="396" r:id="rId46"/>
    <p:sldId id="525" r:id="rId47"/>
    <p:sldId id="543" r:id="rId48"/>
    <p:sldId id="397" r:id="rId49"/>
    <p:sldId id="398" r:id="rId50"/>
    <p:sldId id="565" r:id="rId51"/>
    <p:sldId id="546" r:id="rId52"/>
    <p:sldId id="436" r:id="rId53"/>
    <p:sldId id="564" r:id="rId54"/>
    <p:sldId id="548" r:id="rId55"/>
    <p:sldId id="400" r:id="rId56"/>
    <p:sldId id="538" r:id="rId57"/>
    <p:sldId id="539" r:id="rId58"/>
    <p:sldId id="422" r:id="rId59"/>
    <p:sldId id="417" r:id="rId60"/>
    <p:sldId id="522" r:id="rId61"/>
    <p:sldId id="419" r:id="rId62"/>
    <p:sldId id="401" r:id="rId63"/>
    <p:sldId id="472" r:id="rId64"/>
    <p:sldId id="402" r:id="rId65"/>
    <p:sldId id="435" r:id="rId66"/>
    <p:sldId id="463" r:id="rId67"/>
    <p:sldId id="413" r:id="rId68"/>
    <p:sldId id="432" r:id="rId69"/>
    <p:sldId id="496" r:id="rId70"/>
    <p:sldId id="414" r:id="rId71"/>
    <p:sldId id="474" r:id="rId72"/>
    <p:sldId id="431" r:id="rId73"/>
    <p:sldId id="464" r:id="rId74"/>
    <p:sldId id="433" r:id="rId75"/>
    <p:sldId id="420" r:id="rId76"/>
    <p:sldId id="424" r:id="rId77"/>
    <p:sldId id="425" r:id="rId78"/>
    <p:sldId id="426" r:id="rId79"/>
    <p:sldId id="437" r:id="rId80"/>
    <p:sldId id="465" r:id="rId81"/>
    <p:sldId id="473" r:id="rId82"/>
    <p:sldId id="439" r:id="rId83"/>
    <p:sldId id="520" r:id="rId84"/>
    <p:sldId id="521" r:id="rId85"/>
    <p:sldId id="403" r:id="rId86"/>
    <p:sldId id="469" r:id="rId87"/>
    <p:sldId id="499" r:id="rId88"/>
    <p:sldId id="427" r:id="rId89"/>
    <p:sldId id="462" r:id="rId90"/>
    <p:sldId id="449" r:id="rId91"/>
    <p:sldId id="452" r:id="rId92"/>
    <p:sldId id="457" r:id="rId93"/>
    <p:sldId id="492" r:id="rId94"/>
    <p:sldId id="537" r:id="rId95"/>
    <p:sldId id="501" r:id="rId96"/>
    <p:sldId id="515" r:id="rId97"/>
    <p:sldId id="404" r:id="rId98"/>
    <p:sldId id="475" r:id="rId99"/>
    <p:sldId id="542" r:id="rId100"/>
    <p:sldId id="405" r:id="rId101"/>
    <p:sldId id="502" r:id="rId102"/>
    <p:sldId id="476" r:id="rId103"/>
    <p:sldId id="544" r:id="rId104"/>
    <p:sldId id="428" r:id="rId105"/>
    <p:sldId id="477" r:id="rId106"/>
    <p:sldId id="481" r:id="rId107"/>
    <p:sldId id="560" r:id="rId108"/>
    <p:sldId id="500" r:id="rId109"/>
    <p:sldId id="559" r:id="rId110"/>
    <p:sldId id="561" r:id="rId111"/>
    <p:sldId id="562" r:id="rId112"/>
    <p:sldId id="549" r:id="rId113"/>
    <p:sldId id="534" r:id="rId114"/>
    <p:sldId id="536" r:id="rId115"/>
    <p:sldId id="535" r:id="rId116"/>
    <p:sldId id="550" r:id="rId117"/>
    <p:sldId id="478" r:id="rId118"/>
    <p:sldId id="438" r:id="rId119"/>
    <p:sldId id="524" r:id="rId120"/>
    <p:sldId id="443" r:id="rId121"/>
    <p:sldId id="526" r:id="rId122"/>
    <p:sldId id="458" r:id="rId123"/>
    <p:sldId id="468" r:id="rId124"/>
    <p:sldId id="471" r:id="rId125"/>
    <p:sldId id="440" r:id="rId126"/>
    <p:sldId id="415" r:id="rId127"/>
    <p:sldId id="467" r:id="rId128"/>
    <p:sldId id="411" r:id="rId129"/>
    <p:sldId id="466" r:id="rId130"/>
    <p:sldId id="517" r:id="rId131"/>
    <p:sldId id="518" r:id="rId132"/>
    <p:sldId id="494" r:id="rId133"/>
    <p:sldId id="444" r:id="rId134"/>
    <p:sldId id="495" r:id="rId135"/>
    <p:sldId id="563" r:id="rId136"/>
    <p:sldId id="551" r:id="rId137"/>
    <p:sldId id="490" r:id="rId138"/>
    <p:sldId id="552" r:id="rId139"/>
    <p:sldId id="446" r:id="rId140"/>
    <p:sldId id="532" r:id="rId141"/>
    <p:sldId id="448" r:id="rId142"/>
    <p:sldId id="553" r:id="rId143"/>
    <p:sldId id="445" r:id="rId144"/>
    <p:sldId id="459" r:id="rId145"/>
    <p:sldId id="421" r:id="rId146"/>
    <p:sldId id="408" r:id="rId147"/>
    <p:sldId id="451" r:id="rId148"/>
    <p:sldId id="461" r:id="rId149"/>
    <p:sldId id="529" r:id="rId150"/>
    <p:sldId id="418" r:id="rId151"/>
    <p:sldId id="554" r:id="rId152"/>
    <p:sldId id="455" r:id="rId153"/>
    <p:sldId id="487" r:id="rId154"/>
    <p:sldId id="488" r:id="rId155"/>
    <p:sldId id="489" r:id="rId156"/>
    <p:sldId id="454" r:id="rId157"/>
    <p:sldId id="527" r:id="rId158"/>
    <p:sldId id="416" r:id="rId159"/>
    <p:sldId id="556" r:id="rId160"/>
    <p:sldId id="483" r:id="rId161"/>
    <p:sldId id="528" r:id="rId162"/>
    <p:sldId id="533" r:id="rId163"/>
    <p:sldId id="484" r:id="rId164"/>
    <p:sldId id="504" r:id="rId165"/>
    <p:sldId id="555" r:id="rId166"/>
    <p:sldId id="530" r:id="rId167"/>
    <p:sldId id="485" r:id="rId168"/>
    <p:sldId id="486" r:id="rId169"/>
    <p:sldId id="505" r:id="rId170"/>
    <p:sldId id="506" r:id="rId171"/>
    <p:sldId id="557" r:id="rId172"/>
    <p:sldId id="558" r:id="rId173"/>
    <p:sldId id="442" r:id="rId174"/>
    <p:sldId id="482" r:id="rId175"/>
    <p:sldId id="460" r:id="rId176"/>
    <p:sldId id="441" r:id="rId177"/>
    <p:sldId id="531" r:id="rId178"/>
    <p:sldId id="503" r:id="rId1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90" autoAdjust="0"/>
  </p:normalViewPr>
  <p:slideViewPr>
    <p:cSldViewPr snapToGrid="0">
      <p:cViewPr varScale="1">
        <p:scale>
          <a:sx n="107" d="100"/>
          <a:sy n="107" d="100"/>
        </p:scale>
        <p:origin x="-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CEA24-840D-4438-A118-5B6902533D19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CBDB5-2A49-42AC-A08B-4D79FD57E3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64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CBDB5-2A49-42AC-A08B-4D79FD57E32D}" type="slidenum">
              <a:rPr lang="ru-RU" smtClean="0"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46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7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0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9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01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05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8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4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32720-CCE8-464B-B419-F6945D8798F2}" type="datetimeFigureOut">
              <a:rPr lang="en-US" smtClean="0"/>
              <a:t>7/23/2022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0023-17A0-4C12-8E5D-16BE8260D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6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blogs.sap.com/2020/07/06/integrate-it-luw-debug.-step-by-step-guide/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latest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tools.hana.ondemand.com/2021-09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hana.ondemand.com/latest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P-samples/abap-platform-refscen-flight/tree/BTP-ABAP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elp.sap.com/viewer/923180ddb98240829d935862025004d6/Cloud/en-US/289477a81eec4d4e84c0302fb6835035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.sap.com/pages/badges" TargetMode="Externa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ap.com/courses/cp13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.sap.com/courses/abap1" TargetMode="External"/><Relationship Id="rId4" Type="http://schemas.openxmlformats.org/officeDocument/2006/relationships/hyperlink" Target="https://open.sap.com/courses/wtc1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.sap.com/courses/devops1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ourse/taw10-abap-workbench-fundamentals-classroom-016-g-en/?" TargetMode="External"/><Relationship Id="rId2" Type="http://schemas.openxmlformats.org/officeDocument/2006/relationships/hyperlink" Target="https://training.sap.com/content/CIS-RUNew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jpg"/><Relationship Id="rId5" Type="http://schemas.openxmlformats.org/officeDocument/2006/relationships/hyperlink" Target="https://training.sap.com/course/ha400-sap-hana-abap--remoteclassroom-017-ru-en/?" TargetMode="External"/><Relationship Id="rId4" Type="http://schemas.openxmlformats.org/officeDocument/2006/relationships/hyperlink" Target="https://training.sap.com/course/taw12-abap-workbench-concepts-classroom-016-g-en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raining.sap.com/cdn/course-pdf/HA400_EN_Col11_ILT_FV_CO_A4.pdf/G/ES/HA400/011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sap.com/cmp/td/sap-learning-hub.html" TargetMode="Externa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taw12_750-sap-certified-development-associate---abap-with-sap-netweaver-750-g/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redly.com/users/roman-gorbenko/badges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help.sap.com/doc/05d53b2d3bbb43d2ab5efa23829b2777/1610%20002/en-US/frameset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finance.utoronto.ca/knowledgecentre/intro-to-fiori-launchpad/" TargetMode="Externa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ap.com/courses/fiops1/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.sap.com/courses/fiori3/" TargetMode="External"/><Relationship Id="rId4" Type="http://schemas.openxmlformats.org/officeDocument/2006/relationships/hyperlink" Target="https://open.sap.com/courses/fiori-ea1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ourse/ux100-sap-fiori--classroom-021-ru-ru/?" TargetMode="External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aining.sap.com/content/CIS-RUNews" TargetMode="External"/><Relationship Id="rId5" Type="http://schemas.openxmlformats.org/officeDocument/2006/relationships/hyperlink" Target="https://training.sap.com/course/ux410--sap-fiori--classroom-021-ru-en/?" TargetMode="External"/><Relationship Id="rId4" Type="http://schemas.openxmlformats.org/officeDocument/2006/relationships/hyperlink" Target="https://training.sap.com/course/ux200-sap-fiori---classroom-021-ru-ru/?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fiordev_20-sap-certified-development-associate---sap-fiori-application-developer-g/" TargetMode="Externa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s://help.sap.com/viewer/c6e6d078ab99452db94ed7b3b7bbcccf/7.5.22/en-US/4ac3f18f8c352470e10000000a42189c.html" TargetMode="Externa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s://blogs.sap.com/2020/12/02/integrate-it-sap-hana-extract-data-from-remote-ms-sql-server.-step-by-step-guide/" TargetMode="Externa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ap.com/courses/cst1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.sap.com/courses/hsha1/" TargetMode="External"/><Relationship Id="rId4" Type="http://schemas.openxmlformats.org/officeDocument/2006/relationships/hyperlink" Target="https://open.sap.com/courses/cst2/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ap.com/courses/red2-pc/" TargetMode="External"/><Relationship Id="rId2" Type="http://schemas.openxmlformats.org/officeDocument/2006/relationships/hyperlink" Target="https://open.sap.com/courses/cst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hyperlink" Target="https://open.sap.com/courses/suse2-pc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s://training.sap.com/content/CIS-RUNew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raining.sap.com/course/adm950-----sap-classroom-019-ru-de/?" TargetMode="External"/><Relationship Id="rId5" Type="http://schemas.openxmlformats.org/officeDocument/2006/relationships/hyperlink" Target="https://training.sap.com/course/adm103-sap-s4hana-and-sap-business-suite---2-remoteclassroom-020-ru-en/?" TargetMode="External"/><Relationship Id="rId4" Type="http://schemas.openxmlformats.org/officeDocument/2006/relationships/hyperlink" Target="https://training.sap.com/course/adm100-sap-s4hana-and-sap-business-suite---1-classroom-021-ru-ru/?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tadm55a_75-sap-certified-technology-associate---system-administration-sap-hana-with-sap-netweaver-75-g/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hyperlink" Target="https://training.sap.com/certification/c_tadm55a_75-sap-certified-technology-associate---system-administration-sap-hana-with-sap-netweaver-75-g/" TargetMode="Externa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yandex.ru/blog/posts/2020/01/sa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ccount.sap.com/core/create/landing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ccount.sap.com/core/create/land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.com/c/ru_ru/solutions/cloud/what-is-cloud-computing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f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cs.mail.ru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cs.mail.ru/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yandex.ru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yandex.ru/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ap.com/2019/04/aerospace-defense-innovation-days-seattl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gen.com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ap.com/trials-downloads.html?search=ABAP+Platform+1909+Developer+Edition+on+SAP+HANA+2.0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eclipse.org/ide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win-rar.com/download.html?&amp;L=4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win-rar.com/download.html?&amp;L=4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isteam-io/BasisTeam-Content/blob/master/edu/mcs.txt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sisteam-io/BasisTeam-Content/blob/master/edu/mcs.txt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basisteam-io/BasisTeam-Content/blob/master/edu/yandex_cloud.txt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basisteam-io/BasisTeam-Content/blob/master/edu/yandex_cloud.txt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blogs.sap.com/2013/11/28/sgen-an-overview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blogs.sap.com/2013/11/28/sgen-an-overview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kontur.ru/erp-extern-fss-eln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launchpad.support.sap.com/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blogs.sap.com/2021/02/12/remote-client-copy-and-activity-after-copying.-step-by-step-guide-for-s-4hana-and-ewm/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blogs.sap.com/2006/07/03/what-is-ricef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sap.com/saphelp_snc70/helpdata/EN/48/1a323c3980a57be10000000a11402f/frameset.htm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help.sap.com/saphelp_snc70/helpdata/en/cf/21f304446011d189700000e8322d00/frameset.htm" TargetMode="Externa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alv-list-view-programming.html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4705" y="348878"/>
            <a:ext cx="1041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 smtClean="0"/>
              <a:t>УСТАНОВКА И ИЗУЧЕНИЕ </a:t>
            </a:r>
            <a:r>
              <a:rPr lang="ru-RU" sz="2700" dirty="0"/>
              <a:t>SAP В </a:t>
            </a:r>
            <a:r>
              <a:rPr lang="ru-RU" sz="2700" dirty="0" smtClean="0"/>
              <a:t>ПОПУЛЯРНЫХ ОБЛАЧНЫХ СЕРВИСАХ</a:t>
            </a:r>
            <a:endParaRPr lang="en-US" sz="2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89" y="1098320"/>
            <a:ext cx="5006916" cy="56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7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875" y="1310054"/>
            <a:ext cx="7387747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10.</a:t>
            </a:r>
            <a:r>
              <a:rPr lang="ru-RU" smtClean="0"/>
              <a:t>5</a:t>
            </a:r>
            <a:r>
              <a:rPr lang="en-US" smtClean="0"/>
              <a:t>. </a:t>
            </a:r>
            <a:r>
              <a:rPr lang="ru-RU"/>
              <a:t>Практическое занятие. Настраиваем SAP Fiori Launchpad (FLP</a:t>
            </a:r>
            <a:r>
              <a:rPr lang="ru-RU" smtClean="0"/>
              <a:t>)</a:t>
            </a:r>
            <a:endParaRPr lang="en-US" smtClean="0"/>
          </a:p>
          <a:p>
            <a:r>
              <a:rPr lang="en-US" smtClean="0"/>
              <a:t>10.</a:t>
            </a:r>
            <a:r>
              <a:rPr lang="ru-RU" smtClean="0"/>
              <a:t>6</a:t>
            </a:r>
            <a:r>
              <a:rPr lang="en-US" smtClean="0"/>
              <a:t>. </a:t>
            </a:r>
            <a:r>
              <a:rPr lang="ru-RU"/>
              <a:t>Продолжение обучения. Курсы и сертификация по SAP </a:t>
            </a:r>
            <a:r>
              <a:rPr lang="ru-RU" smtClean="0"/>
              <a:t>Fiori</a:t>
            </a:r>
            <a:endParaRPr lang="en-US"/>
          </a:p>
          <a:p>
            <a:r>
              <a:rPr lang="ru-RU" smtClean="0"/>
              <a:t>11</a:t>
            </a:r>
            <a:r>
              <a:rPr lang="ru-RU" dirty="0"/>
              <a:t>. SAP BASIS</a:t>
            </a:r>
          </a:p>
          <a:p>
            <a:r>
              <a:rPr lang="ru-RU" dirty="0"/>
              <a:t>  11.1. Большая картина в изучении SAP BASIS</a:t>
            </a:r>
          </a:p>
          <a:p>
            <a:r>
              <a:rPr lang="ru-RU" dirty="0"/>
              <a:t>  11.2. Концепция полномочий в SAP NetWeaver</a:t>
            </a:r>
          </a:p>
          <a:p>
            <a:r>
              <a:rPr lang="ru-RU" dirty="0"/>
              <a:t>  11.3. Практическое занятие. Создание роли</a:t>
            </a:r>
            <a:r>
              <a:rPr lang="ru-RU"/>
              <a:t>, </a:t>
            </a:r>
            <a:r>
              <a:rPr lang="ru-RU" smtClean="0"/>
              <a:t>трассировка полномочий</a:t>
            </a:r>
            <a:endParaRPr lang="ru-RU" dirty="0"/>
          </a:p>
          <a:p>
            <a:r>
              <a:rPr lang="ru-RU" dirty="0"/>
              <a:t>  11.4. Мониторинг в SAP NetWeaver</a:t>
            </a:r>
          </a:p>
          <a:p>
            <a:r>
              <a:rPr lang="ru-RU" dirty="0"/>
              <a:t>  11.5. Практическое занятие. </a:t>
            </a:r>
            <a:r>
              <a:rPr lang="ru-RU" dirty="0" smtClean="0"/>
              <a:t>Читаем системные журналы</a:t>
            </a:r>
            <a:endParaRPr lang="ru-RU" dirty="0"/>
          </a:p>
          <a:p>
            <a:r>
              <a:rPr lang="ru-RU" dirty="0"/>
              <a:t>  11.6. Профиль </a:t>
            </a:r>
            <a:r>
              <a:rPr lang="ru-RU" dirty="0" smtClean="0"/>
              <a:t>инстанции в </a:t>
            </a:r>
            <a:r>
              <a:rPr lang="ru-RU" dirty="0"/>
              <a:t>SAP NetWeaver</a:t>
            </a:r>
          </a:p>
          <a:p>
            <a:r>
              <a:rPr lang="ru-RU" dirty="0"/>
              <a:t>  11.7. </a:t>
            </a:r>
            <a:r>
              <a:rPr lang="ru-RU" dirty="0" smtClean="0"/>
              <a:t>Практическое занятие. Изменение </a:t>
            </a:r>
            <a:r>
              <a:rPr lang="ru-RU" dirty="0"/>
              <a:t>параметров профиля и перезапуск SAP NetWeaver AS</a:t>
            </a:r>
          </a:p>
          <a:p>
            <a:r>
              <a:rPr lang="ru-RU" dirty="0"/>
              <a:t>  11.8. BASIS-задачи в SAP HANA</a:t>
            </a:r>
          </a:p>
          <a:p>
            <a:r>
              <a:rPr lang="ru-RU" dirty="0"/>
              <a:t>  11.9. Практическое занятие. Подключение к SAP HANA в IDE Eclipse</a:t>
            </a:r>
          </a:p>
          <a:p>
            <a:r>
              <a:rPr lang="ru-RU" dirty="0"/>
              <a:t>  11.10. Продолжение обучения. Курсы и сертификация по SAP </a:t>
            </a:r>
            <a:r>
              <a:rPr lang="ru-RU" dirty="0" smtClean="0"/>
              <a:t>BASIS</a:t>
            </a:r>
          </a:p>
          <a:p>
            <a:r>
              <a:rPr lang="ru-RU" dirty="0" smtClean="0"/>
              <a:t>Заключение</a:t>
            </a:r>
          </a:p>
          <a:p>
            <a:r>
              <a:rPr lang="ru-RU" dirty="0" smtClean="0"/>
              <a:t>   </a:t>
            </a:r>
            <a:endParaRPr lang="en-US" dirty="0"/>
          </a:p>
          <a:p>
            <a:r>
              <a:rPr lang="ru-RU" dirty="0" smtClean="0"/>
              <a:t>   </a:t>
            </a:r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endParaRPr lang="ru-RU" dirty="0" smtClean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</a:t>
            </a:r>
            <a:r>
              <a:rPr lang="ru-RU" dirty="0" smtClean="0"/>
              <a:t>ОТЛАДЧИК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65720" y="1200926"/>
            <a:ext cx="5768767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      </a:t>
            </a:r>
            <a:r>
              <a:rPr lang="en-US" sz="4000" dirty="0" smtClean="0"/>
              <a:t>ABAP-</a:t>
            </a:r>
            <a:r>
              <a:rPr lang="en-US" sz="4000" dirty="0" err="1" smtClean="0"/>
              <a:t>отладчик</a:t>
            </a:r>
            <a:r>
              <a:rPr lang="en-US" sz="4000" dirty="0" smtClean="0"/>
              <a:t> </a:t>
            </a:r>
          </a:p>
          <a:p>
            <a:endParaRPr lang="en-US" dirty="0"/>
          </a:p>
          <a:p>
            <a:r>
              <a:rPr lang="ru-RU" dirty="0" smtClean="0"/>
              <a:t>В</a:t>
            </a:r>
            <a:r>
              <a:rPr lang="en-US" dirty="0" err="1" smtClean="0"/>
              <a:t>строенный</a:t>
            </a:r>
            <a:r>
              <a:rPr lang="en-US" dirty="0" smtClean="0"/>
              <a:t> </a:t>
            </a:r>
            <a:r>
              <a:rPr lang="en-US" dirty="0" err="1" smtClean="0"/>
              <a:t>функционал</a:t>
            </a:r>
            <a:r>
              <a:rPr lang="en-US" dirty="0" smtClean="0"/>
              <a:t> </a:t>
            </a: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/>
              <a:t>автоматизации</a:t>
            </a:r>
            <a:r>
              <a:rPr lang="en-US" dirty="0"/>
              <a:t> </a:t>
            </a:r>
            <a:r>
              <a:rPr lang="en-US" dirty="0" err="1"/>
              <a:t>процесса</a:t>
            </a:r>
            <a:r>
              <a:rPr lang="en-US" dirty="0"/>
              <a:t> </a:t>
            </a:r>
            <a:r>
              <a:rPr lang="en-US" dirty="0" err="1"/>
              <a:t>отладки</a:t>
            </a:r>
            <a:r>
              <a:rPr lang="en-US" dirty="0"/>
              <a:t>: </a:t>
            </a:r>
            <a:r>
              <a:rPr lang="en-US" dirty="0" err="1"/>
              <a:t>поиска</a:t>
            </a:r>
            <a:r>
              <a:rPr lang="en-US" dirty="0"/>
              <a:t> </a:t>
            </a:r>
            <a:r>
              <a:rPr lang="en-US" dirty="0" err="1"/>
              <a:t>ошибок</a:t>
            </a:r>
            <a:r>
              <a:rPr lang="en-US" dirty="0"/>
              <a:t> и </a:t>
            </a:r>
            <a:r>
              <a:rPr lang="en-US" dirty="0" err="1"/>
              <a:t>анализа</a:t>
            </a:r>
            <a:r>
              <a:rPr lang="en-US" dirty="0"/>
              <a:t> </a:t>
            </a:r>
            <a:r>
              <a:rPr lang="en-US" dirty="0" smtClean="0"/>
              <a:t>ABAP-</a:t>
            </a:r>
            <a:r>
              <a:rPr lang="en-US" dirty="0" err="1" smtClean="0"/>
              <a:t>кода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Точка прирывания (наблюдения) при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Функциональном модуле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Выражении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Исключении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Сообщении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2" y="1332211"/>
            <a:ext cx="38195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</a:t>
            </a:r>
            <a:r>
              <a:rPr lang="ru-RU" dirty="0" smtClean="0"/>
              <a:t>ОТЛАДЧИК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3177" y="3570515"/>
            <a:ext cx="499190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     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ru-RU" dirty="0" smtClean="0"/>
              <a:t>Один из реальных примеров использования         </a:t>
            </a:r>
            <a:r>
              <a:rPr lang="en-US" dirty="0" smtClean="0"/>
              <a:t>  </a:t>
            </a:r>
            <a:r>
              <a:rPr lang="ru-RU" dirty="0" smtClean="0"/>
              <a:t>отладчика  в практике </a:t>
            </a:r>
            <a:r>
              <a:rPr lang="en-US" dirty="0" smtClean="0"/>
              <a:t>SAP</a:t>
            </a:r>
            <a:r>
              <a:rPr lang="ru-RU" dirty="0" smtClean="0"/>
              <a:t>-консультанта.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Использование отладчика для изучения проблем          при интеграции 2-х </a:t>
            </a:r>
            <a:r>
              <a:rPr lang="en-US" dirty="0" smtClean="0"/>
              <a:t>SAP</a:t>
            </a:r>
            <a:r>
              <a:rPr lang="ru-RU" dirty="0" smtClean="0"/>
              <a:t> систем.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404" y="5925466"/>
            <a:ext cx="6096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u="sng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* </a:t>
            </a:r>
            <a:r>
              <a:rPr lang="en-US" u="sng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blogs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sap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.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com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/2020/07/06/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integrate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it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 err="1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luw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debug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.-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step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by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step</a:t>
            </a:r>
            <a:r>
              <a:rPr lang="ru-RU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-</a:t>
            </a: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guide</a:t>
            </a:r>
            <a:r>
              <a:rPr lang="ru-RU" u="sng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200925"/>
            <a:ext cx="7291593" cy="29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РАБОТАЕМ С </a:t>
            </a:r>
            <a:r>
              <a:rPr lang="en-US" dirty="0" smtClean="0"/>
              <a:t>ABAP </a:t>
            </a:r>
            <a:r>
              <a:rPr lang="ru-RU" dirty="0" smtClean="0"/>
              <a:t>ОТЛАДЧИКОМ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5421"/>
            <a:ext cx="6487996" cy="4129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32200" y="927535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7411007" y="1635421"/>
            <a:ext cx="3523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Добавить </a:t>
            </a:r>
            <a:r>
              <a:rPr lang="ru-RU" i="1" smtClean="0">
                <a:solidFill>
                  <a:srgbClr val="0070C0"/>
                </a:solidFill>
              </a:rPr>
              <a:t>сообщение  </a:t>
            </a:r>
            <a:r>
              <a:rPr lang="ru-RU" i="1" dirty="0" smtClean="0">
                <a:solidFill>
                  <a:srgbClr val="0070C0"/>
                </a:solidFill>
              </a:rPr>
              <a:t>и </a:t>
            </a:r>
            <a:r>
              <a:rPr lang="ru-RU" i="1" dirty="0">
                <a:solidFill>
                  <a:srgbClr val="0070C0"/>
                </a:solidFill>
              </a:rPr>
              <a:t>у</a:t>
            </a:r>
            <a:r>
              <a:rPr lang="ru-RU" i="1" dirty="0" smtClean="0">
                <a:solidFill>
                  <a:srgbClr val="0070C0"/>
                </a:solidFill>
              </a:rPr>
              <a:t>становить точку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прерывания в ранее разработанной </a:t>
            </a:r>
            <a:r>
              <a:rPr lang="en-US" i="1" dirty="0" smtClean="0">
                <a:solidFill>
                  <a:srgbClr val="0070C0"/>
                </a:solidFill>
              </a:rPr>
              <a:t>Z-</a:t>
            </a:r>
            <a:r>
              <a:rPr lang="ru-RU" i="1" dirty="0" smtClean="0">
                <a:solidFill>
                  <a:srgbClr val="0070C0"/>
                </a:solidFill>
              </a:rPr>
              <a:t>программе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i="1" dirty="0">
                <a:solidFill>
                  <a:srgbClr val="0070C0"/>
                </a:solidFill>
              </a:rPr>
              <a:t>Получить общие сведения об </a:t>
            </a:r>
            <a:r>
              <a:rPr lang="ru-RU" i="1" dirty="0" smtClean="0">
                <a:solidFill>
                  <a:srgbClr val="0070C0"/>
                </a:solidFill>
              </a:rPr>
              <a:t>инструментах отладки </a:t>
            </a:r>
            <a:r>
              <a:rPr lang="ru-RU" i="1" dirty="0">
                <a:solidFill>
                  <a:srgbClr val="0070C0"/>
                </a:solidFill>
              </a:rPr>
              <a:t>в </a:t>
            </a:r>
            <a:r>
              <a:rPr lang="en-US" i="1" dirty="0">
                <a:solidFill>
                  <a:srgbClr val="0070C0"/>
                </a:solidFill>
              </a:rPr>
              <a:t>SAP </a:t>
            </a:r>
            <a:r>
              <a:rPr lang="en-US" i="1" dirty="0" err="1">
                <a:solidFill>
                  <a:srgbClr val="0070C0"/>
                </a:solidFill>
              </a:rPr>
              <a:t>NetWeaver</a:t>
            </a:r>
            <a:r>
              <a:rPr lang="en-US" i="1" dirty="0">
                <a:solidFill>
                  <a:srgbClr val="0070C0"/>
                </a:solidFill>
              </a:rPr>
              <a:t> 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0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РАБОТАЕМ С </a:t>
            </a:r>
            <a:r>
              <a:rPr lang="en-US" dirty="0" smtClean="0"/>
              <a:t>ABAP </a:t>
            </a:r>
            <a:r>
              <a:rPr lang="ru-RU" dirty="0" smtClean="0"/>
              <a:t>ОТЛАДЧИКОМ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5421"/>
            <a:ext cx="6487996" cy="4129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11007" y="1635421"/>
            <a:ext cx="3523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Добавить </a:t>
            </a:r>
            <a:r>
              <a:rPr lang="ru-RU" i="1" smtClean="0">
                <a:solidFill>
                  <a:srgbClr val="0070C0"/>
                </a:solidFill>
              </a:rPr>
              <a:t>сообщение  </a:t>
            </a:r>
            <a:r>
              <a:rPr lang="ru-RU" i="1" dirty="0" smtClean="0">
                <a:solidFill>
                  <a:srgbClr val="0070C0"/>
                </a:solidFill>
              </a:rPr>
              <a:t>и </a:t>
            </a:r>
            <a:r>
              <a:rPr lang="ru-RU" i="1" dirty="0">
                <a:solidFill>
                  <a:srgbClr val="0070C0"/>
                </a:solidFill>
              </a:rPr>
              <a:t>у</a:t>
            </a:r>
            <a:r>
              <a:rPr lang="ru-RU" i="1" dirty="0" smtClean="0">
                <a:solidFill>
                  <a:srgbClr val="0070C0"/>
                </a:solidFill>
              </a:rPr>
              <a:t>становить точку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прерывания в ранее разработанной </a:t>
            </a:r>
            <a:r>
              <a:rPr lang="en-US" i="1" dirty="0" smtClean="0">
                <a:solidFill>
                  <a:srgbClr val="0070C0"/>
                </a:solidFill>
              </a:rPr>
              <a:t>Z-</a:t>
            </a:r>
            <a:r>
              <a:rPr lang="ru-RU" i="1" dirty="0" smtClean="0">
                <a:solidFill>
                  <a:srgbClr val="0070C0"/>
                </a:solidFill>
              </a:rPr>
              <a:t>программе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i="1" dirty="0">
                <a:solidFill>
                  <a:srgbClr val="0070C0"/>
                </a:solidFill>
              </a:rPr>
              <a:t>Получить общие сведения об </a:t>
            </a:r>
            <a:r>
              <a:rPr lang="ru-RU" i="1" dirty="0" smtClean="0">
                <a:solidFill>
                  <a:srgbClr val="0070C0"/>
                </a:solidFill>
              </a:rPr>
              <a:t>инструментах отладки </a:t>
            </a:r>
            <a:r>
              <a:rPr lang="ru-RU" i="1" dirty="0">
                <a:solidFill>
                  <a:srgbClr val="0070C0"/>
                </a:solidFill>
              </a:rPr>
              <a:t>в </a:t>
            </a:r>
            <a:r>
              <a:rPr lang="en-US" i="1" dirty="0">
                <a:solidFill>
                  <a:srgbClr val="0070C0"/>
                </a:solidFill>
              </a:rPr>
              <a:t>SAP </a:t>
            </a:r>
            <a:r>
              <a:rPr lang="en-US" i="1" dirty="0" err="1">
                <a:solidFill>
                  <a:srgbClr val="0070C0"/>
                </a:solidFill>
              </a:rPr>
              <a:t>NetWeaver</a:t>
            </a:r>
            <a:r>
              <a:rPr lang="en-US" i="1" dirty="0">
                <a:solidFill>
                  <a:srgbClr val="0070C0"/>
                </a:solidFill>
              </a:rPr>
              <a:t> AS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09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RESTFUL APPLICATION PROGRAMMING MODEL (RAP)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039987"/>
            <a:ext cx="9912514" cy="2743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7529" y="378318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mtClean="0"/>
              <a:t>Эволюция концепций </a:t>
            </a:r>
            <a:r>
              <a:rPr lang="en-US" smtClean="0"/>
              <a:t>ABAP</a:t>
            </a:r>
            <a:r>
              <a:rPr lang="ru-RU" smtClean="0"/>
              <a:t> разработки.</a:t>
            </a:r>
          </a:p>
          <a:p>
            <a:endParaRPr lang="ru-RU" smtClean="0"/>
          </a:p>
          <a:p>
            <a:r>
              <a:rPr lang="en-US" smtClean="0"/>
              <a:t>ABAP </a:t>
            </a:r>
            <a:r>
              <a:rPr lang="en-US" dirty="0"/>
              <a:t>RESTful (RAP)- </a:t>
            </a:r>
            <a:r>
              <a:rPr lang="en-US" dirty="0" err="1"/>
              <a:t>модель</a:t>
            </a:r>
            <a:r>
              <a:rPr lang="en-US" dirty="0"/>
              <a:t> </a:t>
            </a:r>
            <a:r>
              <a:rPr lang="en-US" dirty="0" err="1"/>
              <a:t>разработки</a:t>
            </a:r>
            <a:r>
              <a:rPr lang="en-US" dirty="0"/>
              <a:t> </a:t>
            </a:r>
            <a:r>
              <a:rPr lang="en-US" dirty="0" err="1"/>
              <a:t>приложений</a:t>
            </a:r>
            <a:r>
              <a:rPr lang="en-US" dirty="0"/>
              <a:t> </a:t>
            </a:r>
            <a:r>
              <a:rPr lang="en-US" dirty="0" err="1"/>
              <a:t>оптимизированных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SAP HANA, </a:t>
            </a:r>
            <a:r>
              <a:rPr lang="en-US" dirty="0" err="1"/>
              <a:t>использующих</a:t>
            </a:r>
            <a:r>
              <a:rPr lang="en-US" dirty="0"/>
              <a:t> </a:t>
            </a:r>
            <a:r>
              <a:rPr lang="en-US" dirty="0" err="1"/>
              <a:t>сервисы</a:t>
            </a:r>
            <a:r>
              <a:rPr lang="en-US" dirty="0"/>
              <a:t> </a:t>
            </a:r>
            <a:r>
              <a:rPr lang="en-US" dirty="0" err="1"/>
              <a:t>oData</a:t>
            </a:r>
            <a:r>
              <a:rPr lang="en-US" dirty="0"/>
              <a:t>, </a:t>
            </a:r>
            <a:r>
              <a:rPr lang="en-US" dirty="0" err="1"/>
              <a:t>работющих</a:t>
            </a:r>
            <a:r>
              <a:rPr lang="en-US" dirty="0"/>
              <a:t> с </a:t>
            </a:r>
            <a:r>
              <a:rPr lang="en-US" dirty="0" err="1"/>
              <a:t>данными</a:t>
            </a:r>
            <a:r>
              <a:rPr lang="en-US" dirty="0"/>
              <a:t>, </a:t>
            </a:r>
            <a:r>
              <a:rPr lang="en-US" dirty="0" err="1"/>
              <a:t>описанными</a:t>
            </a:r>
            <a:r>
              <a:rPr lang="en-US" dirty="0"/>
              <a:t> в </a:t>
            </a:r>
            <a:r>
              <a:rPr lang="en-US" dirty="0" err="1"/>
              <a:t>виде</a:t>
            </a:r>
            <a:r>
              <a:rPr lang="en-US" dirty="0"/>
              <a:t> Core Data Services (CDS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Парадигма</a:t>
            </a:r>
            <a:r>
              <a:rPr lang="en-US" dirty="0"/>
              <a:t> ABAP </a:t>
            </a:r>
            <a:r>
              <a:rPr lang="en-US"/>
              <a:t>RESTful </a:t>
            </a:r>
            <a:r>
              <a:rPr lang="en-US" smtClean="0"/>
              <a:t>приложени</a:t>
            </a:r>
            <a:r>
              <a:rPr lang="ru-RU" smtClean="0"/>
              <a:t>й</a:t>
            </a:r>
            <a:r>
              <a:rPr lang="en-US" smtClean="0"/>
              <a:t>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включает</a:t>
            </a:r>
            <a:r>
              <a:rPr lang="en-US" dirty="0"/>
              <a:t> в </a:t>
            </a:r>
            <a:r>
              <a:rPr lang="en-US" dirty="0" err="1"/>
              <a:t>себя</a:t>
            </a:r>
            <a:r>
              <a:rPr lang="en-US" dirty="0"/>
              <a:t> Fiori,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интерфейс</a:t>
            </a:r>
            <a:r>
              <a:rPr lang="en-US" dirty="0"/>
              <a:t> </a:t>
            </a:r>
            <a:r>
              <a:rPr lang="en-US" dirty="0" err="1"/>
              <a:t>пользователя</a:t>
            </a:r>
            <a:r>
              <a:rPr lang="en-US" dirty="0"/>
              <a:t> и Web API,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интерфейс</a:t>
            </a:r>
            <a:r>
              <a:rPr lang="en-US" dirty="0"/>
              <a:t> </a:t>
            </a:r>
            <a:r>
              <a:rPr lang="en-US" dirty="0" err="1"/>
              <a:t>взаимодействия</a:t>
            </a:r>
            <a:r>
              <a:rPr lang="en-US" dirty="0"/>
              <a:t> с </a:t>
            </a:r>
            <a:r>
              <a:rPr lang="en-US" dirty="0" err="1"/>
              <a:t>другими</a:t>
            </a:r>
            <a:r>
              <a:rPr lang="en-US" dirty="0"/>
              <a:t> </a:t>
            </a:r>
            <a:r>
              <a:rPr lang="en-US" dirty="0" err="1"/>
              <a:t>приложениями</a:t>
            </a:r>
            <a:r>
              <a:rPr lang="en-US" dirty="0"/>
              <a:t> и </a:t>
            </a:r>
            <a:r>
              <a:rPr lang="en-US" dirty="0" err="1"/>
              <a:t>пользовательскими</a:t>
            </a:r>
            <a:r>
              <a:rPr lang="en-US" dirty="0"/>
              <a:t> </a:t>
            </a:r>
            <a:r>
              <a:rPr lang="en-US" dirty="0" err="1"/>
              <a:t>клиентами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81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RESTFUL APPLICATION PROGRAMMING MODEL (RAP)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6015" y="5590903"/>
            <a:ext cx="5018728" cy="81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16015" y="3206775"/>
            <a:ext cx="5018728" cy="2029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Enterprise </a:t>
            </a:r>
          </a:p>
          <a:p>
            <a:pPr algn="ctr"/>
            <a:r>
              <a:rPr lang="en-US" dirty="0" smtClean="0"/>
              <a:t>Application</a:t>
            </a:r>
          </a:p>
          <a:p>
            <a:pPr algn="ctr"/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16015" y="2149214"/>
            <a:ext cx="5018728" cy="81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OData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16015" y="1170148"/>
            <a:ext cx="2077026" cy="81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 FIORI UI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757717" y="1130900"/>
            <a:ext cx="2077026" cy="81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API/ Other Clients</a:t>
            </a:r>
            <a:endParaRPr lang="en-US" dirty="0"/>
          </a:p>
        </p:txBody>
      </p:sp>
      <p:cxnSp>
        <p:nvCxnSpPr>
          <p:cNvPr id="15" name="Straight Connector 14"/>
          <p:cNvCxnSpPr>
            <a:stCxn id="12" idx="2"/>
          </p:cNvCxnSpPr>
          <p:nvPr/>
        </p:nvCxnSpPr>
        <p:spPr>
          <a:xfrm>
            <a:off x="1854528" y="1988754"/>
            <a:ext cx="0" cy="16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2"/>
          </p:cNvCxnSpPr>
          <p:nvPr/>
        </p:nvCxnSpPr>
        <p:spPr>
          <a:xfrm>
            <a:off x="4796230" y="1949506"/>
            <a:ext cx="0" cy="199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2"/>
            <a:endCxn id="10" idx="0"/>
          </p:cNvCxnSpPr>
          <p:nvPr/>
        </p:nvCxnSpPr>
        <p:spPr>
          <a:xfrm>
            <a:off x="3325379" y="2967820"/>
            <a:ext cx="0" cy="23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2"/>
            <a:endCxn id="5" idx="0"/>
          </p:cNvCxnSpPr>
          <p:nvPr/>
        </p:nvCxnSpPr>
        <p:spPr>
          <a:xfrm>
            <a:off x="3325379" y="5235872"/>
            <a:ext cx="0" cy="35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67081" y="3087297"/>
            <a:ext cx="575741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CDS </a:t>
            </a:r>
            <a:r>
              <a:rPr lang="ru-RU" dirty="0" smtClean="0"/>
              <a:t>(</a:t>
            </a:r>
            <a:r>
              <a:rPr lang="en-US" b="1" dirty="0" smtClean="0"/>
              <a:t>Core </a:t>
            </a:r>
            <a:r>
              <a:rPr lang="en-US" b="1" dirty="0"/>
              <a:t>Data </a:t>
            </a:r>
            <a:r>
              <a:rPr lang="en-US" b="1" dirty="0" smtClean="0"/>
              <a:t>Services</a:t>
            </a:r>
            <a:r>
              <a:rPr lang="en-US" dirty="0" smtClean="0"/>
              <a:t>)</a:t>
            </a:r>
            <a:r>
              <a:rPr lang="ru-RU" dirty="0" smtClean="0"/>
              <a:t>, как одна из </a:t>
            </a:r>
            <a:r>
              <a:rPr lang="ru-RU" dirty="0"/>
              <a:t>форм </a:t>
            </a:r>
            <a:endParaRPr lang="ru-RU" dirty="0" smtClean="0"/>
          </a:p>
          <a:p>
            <a:r>
              <a:rPr lang="ru-RU" dirty="0" smtClean="0"/>
              <a:t>представления </a:t>
            </a:r>
            <a:r>
              <a:rPr lang="ru-RU" dirty="0"/>
              <a:t>данных, </a:t>
            </a:r>
            <a:endParaRPr lang="ru-RU" dirty="0" smtClean="0"/>
          </a:p>
          <a:p>
            <a:r>
              <a:rPr lang="ru-RU" dirty="0" smtClean="0"/>
              <a:t>позволяющее </a:t>
            </a:r>
            <a:r>
              <a:rPr lang="ru-RU" dirty="0"/>
              <a:t>более полно раскрыть возможности </a:t>
            </a:r>
            <a:r>
              <a:rPr lang="ru-RU" dirty="0" smtClean="0"/>
              <a:t>базы</a:t>
            </a:r>
          </a:p>
          <a:p>
            <a:r>
              <a:rPr lang="ru-RU" dirty="0" smtClean="0"/>
              <a:t> </a:t>
            </a:r>
            <a:r>
              <a:rPr lang="ru-RU" dirty="0"/>
              <a:t>данных SAP HANA и перенести наиболее ресурсоемкие </a:t>
            </a:r>
          </a:p>
          <a:p>
            <a:r>
              <a:rPr lang="ru-RU" dirty="0"/>
              <a:t>операции с уровня сервера приложений </a:t>
            </a:r>
            <a:r>
              <a:rPr lang="ru-RU" dirty="0" smtClean="0"/>
              <a:t>на</a:t>
            </a:r>
          </a:p>
          <a:p>
            <a:r>
              <a:rPr lang="ru-RU" dirty="0" smtClean="0"/>
              <a:t> </a:t>
            </a:r>
            <a:r>
              <a:rPr lang="ru-RU" dirty="0"/>
              <a:t>уровень базы данных.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67081" y="1729447"/>
            <a:ext cx="569111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</a:t>
            </a:r>
            <a:r>
              <a:rPr lang="en-US" dirty="0"/>
              <a:t>D</a:t>
            </a:r>
            <a:r>
              <a:rPr lang="en-US" dirty="0" smtClean="0"/>
              <a:t>ata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b="1" dirty="0" smtClean="0"/>
              <a:t>Open </a:t>
            </a:r>
            <a:r>
              <a:rPr lang="ru-RU" b="1" dirty="0"/>
              <a:t>Data </a:t>
            </a:r>
            <a:r>
              <a:rPr lang="ru-RU" b="1" dirty="0" smtClean="0"/>
              <a:t>Protocol</a:t>
            </a:r>
            <a:r>
              <a:rPr lang="en-US" b="1" dirty="0" smtClean="0"/>
              <a:t>)</a:t>
            </a:r>
            <a:r>
              <a:rPr lang="ru-RU" b="1" dirty="0" smtClean="0"/>
              <a:t>, </a:t>
            </a:r>
            <a:r>
              <a:rPr lang="ru-RU" dirty="0" smtClean="0"/>
              <a:t>как</a:t>
            </a:r>
            <a:r>
              <a:rPr lang="ru-RU" b="1" dirty="0" smtClean="0"/>
              <a:t> </a:t>
            </a:r>
            <a:r>
              <a:rPr lang="ru-RU" dirty="0" smtClean="0"/>
              <a:t>открытый веб-протокол</a:t>
            </a:r>
          </a:p>
          <a:p>
            <a:r>
              <a:rPr lang="ru-RU" dirty="0" smtClean="0"/>
              <a:t> </a:t>
            </a:r>
            <a:r>
              <a:rPr lang="ru-RU" dirty="0"/>
              <a:t>для запроса и обновления данных. </a:t>
            </a:r>
          </a:p>
          <a:p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ru-RU" dirty="0"/>
              <a:t>сегодняшний день это способ по </a:t>
            </a:r>
            <a:r>
              <a:rPr lang="ru-RU" dirty="0" smtClean="0"/>
              <a:t>умолчанию</a:t>
            </a:r>
          </a:p>
          <a:p>
            <a:r>
              <a:rPr lang="ru-RU" dirty="0" smtClean="0"/>
              <a:t> </a:t>
            </a:r>
            <a:r>
              <a:rPr lang="ru-RU" dirty="0"/>
              <a:t>взаимодействия Front-End и Back-End в SAP системах.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67081" y="1209155"/>
            <a:ext cx="5358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Fiori,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интерфейс</a:t>
            </a:r>
            <a:r>
              <a:rPr lang="en-US" dirty="0"/>
              <a:t> </a:t>
            </a:r>
            <a:r>
              <a:rPr lang="en-US" dirty="0" err="1" smtClean="0"/>
              <a:t>пользователя</a:t>
            </a:r>
            <a:r>
              <a:rPr lang="en-US" dirty="0" smtClean="0"/>
              <a:t> </a:t>
            </a:r>
            <a:r>
              <a:rPr lang="ru-RU" dirty="0" smtClean="0"/>
              <a:t>нового</a:t>
            </a:r>
            <a:r>
              <a:rPr lang="ru-RU" dirty="0"/>
              <a:t> </a:t>
            </a:r>
            <a:r>
              <a:rPr lang="ru-RU" dirty="0" smtClean="0"/>
              <a:t>поколения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3" y="1639079"/>
            <a:ext cx="4825493" cy="46693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31013" y="1507322"/>
            <a:ext cx="50386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IDE Eclipse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ADT</a:t>
            </a:r>
            <a:r>
              <a:rPr lang="ru-RU" i="1" dirty="0" smtClean="0">
                <a:solidFill>
                  <a:srgbClr val="0070C0"/>
                </a:solidFill>
              </a:rPr>
              <a:t> (</a:t>
            </a:r>
            <a:r>
              <a:rPr lang="en-US" i="1" dirty="0" smtClean="0">
                <a:solidFill>
                  <a:srgbClr val="0070C0"/>
                </a:solidFill>
              </a:rPr>
              <a:t>ABAP Development </a:t>
            </a:r>
            <a:r>
              <a:rPr lang="en-US" i="1" smtClean="0">
                <a:solidFill>
                  <a:srgbClr val="0070C0"/>
                </a:solidFill>
              </a:rPr>
              <a:t>Tools</a:t>
            </a:r>
            <a:r>
              <a:rPr lang="ru-RU" i="1" smtClean="0">
                <a:solidFill>
                  <a:srgbClr val="0070C0"/>
                </a:solidFill>
              </a:rPr>
              <a:t>)</a:t>
            </a:r>
            <a:r>
              <a:rPr lang="en-US" i="1" smtClean="0">
                <a:solidFill>
                  <a:srgbClr val="0070C0"/>
                </a:solidFill>
              </a:rPr>
              <a:t> </a:t>
            </a:r>
            <a:r>
              <a:rPr lang="ru-RU" i="1" smtClean="0">
                <a:solidFill>
                  <a:srgbClr val="0070C0"/>
                </a:solidFill>
              </a:rPr>
              <a:t>и </a:t>
            </a:r>
            <a:r>
              <a:rPr lang="en-US" i="1" smtClean="0">
                <a:solidFill>
                  <a:srgbClr val="0070C0"/>
                </a:solidFill>
              </a:rPr>
              <a:t>SAP HANA Studio Administration </a:t>
            </a:r>
            <a:r>
              <a:rPr lang="ru-RU" i="1" dirty="0" smtClean="0">
                <a:solidFill>
                  <a:srgbClr val="0070C0"/>
                </a:solidFill>
              </a:rPr>
              <a:t>для </a:t>
            </a:r>
            <a:r>
              <a:rPr lang="en-US" i="1" smtClean="0">
                <a:solidFill>
                  <a:srgbClr val="0070C0"/>
                </a:solidFill>
              </a:rPr>
              <a:t>IDE Eclipse</a:t>
            </a:r>
            <a:endParaRPr lang="en-US" i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Visual Studio Code + Node.js</a:t>
            </a:r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инструмент</a:t>
            </a:r>
            <a:r>
              <a:rPr lang="ru-RU" i="1" dirty="0">
                <a:solidFill>
                  <a:srgbClr val="0070C0"/>
                </a:solidFill>
              </a:rPr>
              <a:t>ы</a:t>
            </a:r>
            <a:r>
              <a:rPr lang="ru-RU" i="1" dirty="0" smtClean="0">
                <a:solidFill>
                  <a:srgbClr val="0070C0"/>
                </a:solidFill>
              </a:rPr>
              <a:t> использующийся в </a:t>
            </a:r>
            <a:r>
              <a:rPr lang="en-US" i="1" dirty="0" smtClean="0">
                <a:solidFill>
                  <a:srgbClr val="0070C0"/>
                </a:solidFill>
              </a:rPr>
              <a:t>Fiori </a:t>
            </a:r>
            <a:r>
              <a:rPr lang="ru-RU" i="1" dirty="0" smtClean="0">
                <a:solidFill>
                  <a:srgbClr val="0070C0"/>
                </a:solidFill>
              </a:rPr>
              <a:t>и </a:t>
            </a:r>
            <a:r>
              <a:rPr lang="en-US" i="1" dirty="0" smtClean="0">
                <a:solidFill>
                  <a:srgbClr val="0070C0"/>
                </a:solidFill>
              </a:rPr>
              <a:t>ABAP</a:t>
            </a:r>
            <a:r>
              <a:rPr lang="ru-RU" i="1" dirty="0" smtClean="0">
                <a:solidFill>
                  <a:srgbClr val="0070C0"/>
                </a:solidFill>
              </a:rPr>
              <a:t>-разработке, а также в </a:t>
            </a:r>
            <a:r>
              <a:rPr lang="en-US" i="1" dirty="0" smtClean="0">
                <a:solidFill>
                  <a:srgbClr val="0070C0"/>
                </a:solidFill>
              </a:rPr>
              <a:t>HANA-</a:t>
            </a:r>
            <a:r>
              <a:rPr lang="ru-RU" i="1" dirty="0" smtClean="0">
                <a:solidFill>
                  <a:srgbClr val="0070C0"/>
                </a:solidFill>
              </a:rPr>
              <a:t>Администрировании.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48681" y="6155310"/>
            <a:ext cx="399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>
                <a:solidFill>
                  <a:srgbClr val="444444"/>
                </a:solidFill>
                <a:latin typeface="BentonSansRegular"/>
                <a:hlinkClick r:id="rId2"/>
              </a:rPr>
              <a:t>https://www.eclipse.org/downloads/</a:t>
            </a:r>
            <a:endParaRPr lang="en-US">
              <a:solidFill>
                <a:srgbClr val="444444"/>
              </a:solidFill>
              <a:latin typeface="BentonSans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11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Eclipse IDE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5" y="1633669"/>
            <a:ext cx="6669703" cy="411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8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9079"/>
            <a:ext cx="6331242" cy="4177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680" y="6155311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dirty="0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 dirty="0" smtClean="0">
                <a:solidFill>
                  <a:srgbClr val="444444"/>
                </a:solidFill>
                <a:latin typeface="BentonSansRegular"/>
                <a:hlinkClick r:id="rId3"/>
              </a:rPr>
              <a:t>https://tools.hana.ondemand.com/latest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397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ABAP Development Tools (ADT) </a:t>
            </a:r>
            <a:r>
              <a:rPr lang="ru-RU" dirty="0"/>
              <a:t>в </a:t>
            </a:r>
            <a:r>
              <a:rPr lang="en-US" dirty="0"/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4614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48681" y="6155310"/>
            <a:ext cx="4788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dirty="0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 dirty="0" smtClean="0">
                <a:solidFill>
                  <a:srgbClr val="444444"/>
                </a:solidFill>
                <a:latin typeface="BentonSansRegular"/>
                <a:hlinkClick r:id="rId2"/>
              </a:rPr>
              <a:t>https</a:t>
            </a:r>
            <a:r>
              <a:rPr lang="en-US" smtClean="0">
                <a:solidFill>
                  <a:srgbClr val="444444"/>
                </a:solidFill>
                <a:latin typeface="BentonSansRegular"/>
                <a:hlinkClick r:id="rId2"/>
              </a:rPr>
              <a:t>://tools.hana.ondemand.com/2021-09</a:t>
            </a:r>
            <a:r>
              <a:rPr lang="en-US" smtClean="0">
                <a:solidFill>
                  <a:srgbClr val="444444"/>
                </a:solidFill>
                <a:latin typeface="BentonSansRegular"/>
              </a:rPr>
              <a:t> </a:t>
            </a:r>
          </a:p>
          <a:p>
            <a:r>
              <a:rPr lang="ru-RU" smtClean="0">
                <a:solidFill>
                  <a:srgbClr val="444444"/>
                </a:solidFill>
                <a:latin typeface="BentonSansRegular"/>
              </a:rPr>
              <a:t>Ссылка для версии </a:t>
            </a:r>
            <a:r>
              <a:rPr lang="en-US" smtClean="0">
                <a:solidFill>
                  <a:srgbClr val="444444"/>
                </a:solidFill>
                <a:latin typeface="BentonSansRegular"/>
              </a:rPr>
              <a:t>Eclipse 2021-09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324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SAP HANA Studio Administration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639078"/>
            <a:ext cx="5919276" cy="3680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2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МЫ БУДЕМ УСТАНАВЛИВАТЬ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0" y="1448469"/>
            <a:ext cx="6501587" cy="4901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285743" y="1548993"/>
            <a:ext cx="443112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NETWEAVER – </a:t>
            </a:r>
            <a:r>
              <a:rPr lang="ru-RU" dirty="0" smtClean="0"/>
              <a:t>платформа лежащая в основе большинства </a:t>
            </a:r>
            <a:r>
              <a:rPr lang="en-US" dirty="0" smtClean="0"/>
              <a:t>SAP </a:t>
            </a:r>
            <a:r>
              <a:rPr lang="ru-RU" dirty="0" smtClean="0"/>
              <a:t>систем.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P-LAYER (Presentation Layer. </a:t>
            </a:r>
            <a:r>
              <a:rPr lang="ru-RU" sz="1600" dirty="0" smtClean="0"/>
              <a:t>Уровень Представления.</a:t>
            </a:r>
            <a:r>
              <a:rPr lang="en-US" sz="1600" dirty="0" smtClean="0"/>
              <a:t>S AP GUI / Web - </a:t>
            </a:r>
            <a:r>
              <a:rPr lang="ru-RU" sz="1600" dirty="0" smtClean="0"/>
              <a:t>браузер</a:t>
            </a:r>
            <a:r>
              <a:rPr lang="en-US" sz="1600" dirty="0" smtClean="0"/>
              <a:t>)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A-LAYER</a:t>
            </a:r>
            <a:r>
              <a:rPr lang="ru-RU" sz="1600" dirty="0" smtClean="0"/>
              <a:t> (</a:t>
            </a:r>
            <a:r>
              <a:rPr lang="en-US" sz="1600" dirty="0" smtClean="0"/>
              <a:t>Application Layer. </a:t>
            </a:r>
            <a:r>
              <a:rPr lang="ru-RU" sz="1600" dirty="0" smtClean="0"/>
              <a:t>Уровень сервера приложений. </a:t>
            </a:r>
            <a:r>
              <a:rPr lang="en-US" sz="1600" dirty="0" smtClean="0"/>
              <a:t> ABAP Application Server, Message Server</a:t>
            </a:r>
            <a:r>
              <a:rPr lang="en-US" sz="1600" dirty="0"/>
              <a:t>, </a:t>
            </a:r>
            <a:r>
              <a:rPr lang="en-US" sz="1600" dirty="0" err="1"/>
              <a:t>Enqueue</a:t>
            </a:r>
            <a:r>
              <a:rPr lang="en-US" sz="1600" dirty="0"/>
              <a:t> </a:t>
            </a:r>
            <a:r>
              <a:rPr lang="en-US" sz="1600" dirty="0" smtClean="0"/>
              <a:t>Server</a:t>
            </a:r>
            <a:r>
              <a:rPr lang="ru-RU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D-LAYER (Database Layer.  </a:t>
            </a:r>
            <a:r>
              <a:rPr lang="ru-RU" sz="1600" dirty="0" smtClean="0"/>
              <a:t>Уровень базы данных</a:t>
            </a:r>
            <a:r>
              <a:rPr lang="en-US" sz="1600" dirty="0" smtClean="0"/>
              <a:t>)</a:t>
            </a:r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48681" y="615531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>
                <a:solidFill>
                  <a:srgbClr val="444444"/>
                </a:solidFill>
                <a:latin typeface="BentonSansRegular"/>
                <a:hlinkClick r:id="rId2"/>
              </a:rPr>
              <a:t>https://code.visualstudio.com</a:t>
            </a:r>
            <a:r>
              <a:rPr lang="en-US" smtClean="0">
                <a:solidFill>
                  <a:srgbClr val="444444"/>
                </a:solidFill>
                <a:latin typeface="BentonSansRegular"/>
                <a:hlinkClick r:id="rId2"/>
              </a:rPr>
              <a:t>/</a:t>
            </a:r>
            <a:endParaRPr lang="en-US">
              <a:solidFill>
                <a:srgbClr val="444444"/>
              </a:solidFill>
              <a:latin typeface="BentonSans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1933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Visual Studio Code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1" y="1722715"/>
            <a:ext cx="6731084" cy="376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04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448681" y="6155310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>
                <a:solidFill>
                  <a:srgbClr val="444444"/>
                </a:solidFill>
                <a:latin typeface="BentonSansRegular"/>
                <a:hlinkClick r:id="rId2"/>
              </a:rPr>
              <a:t>https://nodejs.org/en</a:t>
            </a:r>
            <a:r>
              <a:rPr lang="en-US" smtClean="0">
                <a:solidFill>
                  <a:srgbClr val="444444"/>
                </a:solidFill>
                <a:latin typeface="BentonSansRegular"/>
                <a:hlinkClick r:id="rId2"/>
              </a:rPr>
              <a:t>/</a:t>
            </a:r>
            <a:endParaRPr lang="en-US">
              <a:solidFill>
                <a:srgbClr val="444444"/>
              </a:solidFill>
              <a:latin typeface="BentonSans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NodeJS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7" y="1775408"/>
            <a:ext cx="6523892" cy="404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0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9079"/>
            <a:ext cx="6331242" cy="4177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8681" y="6155311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BentonSansRegular"/>
              </a:rPr>
              <a:t> </a:t>
            </a:r>
            <a:r>
              <a:rPr lang="ru-RU" dirty="0" smtClean="0">
                <a:solidFill>
                  <a:srgbClr val="444444"/>
                </a:solidFill>
                <a:latin typeface="BentonSansRegular"/>
              </a:rPr>
              <a:t>* </a:t>
            </a:r>
            <a:r>
              <a:rPr lang="en-US" dirty="0" smtClean="0">
                <a:solidFill>
                  <a:srgbClr val="444444"/>
                </a:solidFill>
                <a:latin typeface="BentonSansRegular"/>
                <a:hlinkClick r:id="rId3"/>
              </a:rPr>
              <a:t>https://tools.hana.ondemand.com/latest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4640" y="5816757"/>
            <a:ext cx="397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ABAP Development Tools (ADT) </a:t>
            </a:r>
            <a:r>
              <a:rPr lang="ru-RU" dirty="0"/>
              <a:t>в </a:t>
            </a:r>
            <a:r>
              <a:rPr lang="en-US" dirty="0"/>
              <a:t>Eclipse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3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СОЗДАЁМ ПРОСТОЙ </a:t>
            </a:r>
            <a:r>
              <a:rPr lang="en-US" dirty="0" smtClean="0"/>
              <a:t>ABAP CDS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831014" y="1507322"/>
            <a:ext cx="3523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 smtClean="0">
                <a:solidFill>
                  <a:srgbClr val="0070C0"/>
                </a:solidFill>
              </a:rPr>
              <a:t>Создать </a:t>
            </a:r>
            <a:r>
              <a:rPr lang="ru-RU" i="1" dirty="0">
                <a:solidFill>
                  <a:srgbClr val="0070C0"/>
                </a:solidFill>
              </a:rPr>
              <a:t>простой ABAP CDS View на основе таблиц, которые были использованы для ALV </a:t>
            </a:r>
            <a:r>
              <a:rPr lang="ru-RU" i="1" dirty="0" smtClean="0">
                <a:solidFill>
                  <a:srgbClr val="0070C0"/>
                </a:solidFill>
              </a:rPr>
              <a:t>отчёта</a:t>
            </a:r>
            <a:r>
              <a:rPr lang="en-US" i="1" dirty="0">
                <a:solidFill>
                  <a:srgbClr val="0070C0"/>
                </a:solidFill>
              </a:rPr>
              <a:t>.</a:t>
            </a:r>
            <a:endParaRPr lang="ru-RU" i="1" dirty="0">
              <a:solidFill>
                <a:srgbClr val="0070C0"/>
              </a:solidFill>
            </a:endParaRPr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представление о ABAP Core Data Services (CDS), которые яляются </a:t>
            </a:r>
            <a:r>
              <a:rPr lang="ru-RU" i="1" dirty="0" smtClean="0">
                <a:solidFill>
                  <a:srgbClr val="0070C0"/>
                </a:solidFill>
              </a:rPr>
              <a:t>краеугольным </a:t>
            </a:r>
            <a:r>
              <a:rPr lang="ru-RU" i="1" dirty="0">
                <a:solidFill>
                  <a:srgbClr val="0070C0"/>
                </a:solidFill>
              </a:rPr>
              <a:t>камнем в </a:t>
            </a:r>
            <a:r>
              <a:rPr lang="ru-RU" i="1" dirty="0" smtClean="0">
                <a:solidFill>
                  <a:srgbClr val="0070C0"/>
                </a:solidFill>
              </a:rPr>
              <a:t>модел</a:t>
            </a:r>
            <a:r>
              <a:rPr lang="ru-RU" i="1" dirty="0">
                <a:solidFill>
                  <a:srgbClr val="0070C0"/>
                </a:solidFill>
              </a:rPr>
              <a:t>и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ABAP RAP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955602"/>
            <a:ext cx="58864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6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</a:t>
            </a:r>
            <a:r>
              <a:rPr lang="ru-RU" smtClean="0"/>
              <a:t>. СОЗДАЁМ ПРОСТОЙ </a:t>
            </a:r>
            <a:r>
              <a:rPr lang="en-US" smtClean="0"/>
              <a:t>ABAP CDS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0" y="1539675"/>
            <a:ext cx="6647466" cy="475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418062" y="1776018"/>
            <a:ext cx="30948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Реализуемый сценарий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tables -&gt; CDS View -&gt;</a:t>
            </a: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NetWeaver - &gt; Fiori Apps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21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</a:t>
            </a:r>
            <a:r>
              <a:rPr lang="ru-RU" smtClean="0"/>
              <a:t>. СОЗДАЁМ ПРОСТОЙ </a:t>
            </a:r>
            <a:r>
              <a:rPr lang="en-US" smtClean="0"/>
              <a:t>ABAP CDS 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6"/>
          <p:cNvSpPr/>
          <p:nvPr/>
        </p:nvSpPr>
        <p:spPr>
          <a:xfrm>
            <a:off x="7033236" y="1709417"/>
            <a:ext cx="4467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разделе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ABAP: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smtClean="0">
                <a:solidFill>
                  <a:srgbClr val="0070C0"/>
                </a:solidFill>
              </a:rPr>
              <a:t>Database tables</a:t>
            </a:r>
          </a:p>
          <a:p>
            <a:r>
              <a:rPr lang="en-US" i="1" smtClean="0">
                <a:solidFill>
                  <a:srgbClr val="0070C0"/>
                </a:solidFill>
              </a:rPr>
              <a:t>CDS based data model</a:t>
            </a:r>
          </a:p>
          <a:p>
            <a:r>
              <a:rPr lang="en-US" i="1" smtClean="0">
                <a:solidFill>
                  <a:srgbClr val="0070C0"/>
                </a:solidFill>
              </a:rPr>
              <a:t>Data projection -&gt; CDS metadata extension</a:t>
            </a:r>
          </a:p>
          <a:p>
            <a:r>
              <a:rPr lang="en-US" i="1" smtClean="0">
                <a:solidFill>
                  <a:srgbClr val="0070C0"/>
                </a:solidFill>
              </a:rPr>
              <a:t>Service definition</a:t>
            </a:r>
          </a:p>
          <a:p>
            <a:r>
              <a:rPr lang="en-US" i="1" smtClean="0">
                <a:solidFill>
                  <a:srgbClr val="0070C0"/>
                </a:solidFill>
              </a:rPr>
              <a:t>Service binding with Preview</a:t>
            </a:r>
          </a:p>
          <a:p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разделе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Fiori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smtClean="0">
                <a:solidFill>
                  <a:srgbClr val="0070C0"/>
                </a:solidFill>
              </a:rPr>
              <a:t>Fiori App</a:t>
            </a:r>
          </a:p>
          <a:p>
            <a:endParaRPr lang="ru-RU" i="1">
              <a:solidFill>
                <a:srgbClr val="0070C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9" y="1709417"/>
            <a:ext cx="6188941" cy="460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</a:t>
            </a:r>
            <a:r>
              <a:rPr lang="ru-RU" smtClean="0"/>
              <a:t>. СОЗДАЁМ ПРОСТОЙ </a:t>
            </a:r>
            <a:r>
              <a:rPr lang="en-US" smtClean="0"/>
              <a:t>ABAP CDS VIEW</a:t>
            </a:r>
            <a:endParaRPr lang="en-US" dirty="0"/>
          </a:p>
        </p:txBody>
      </p:sp>
      <p:sp>
        <p:nvSpPr>
          <p:cNvPr id="9" name="Rectangle 6"/>
          <p:cNvSpPr/>
          <p:nvPr/>
        </p:nvSpPr>
        <p:spPr>
          <a:xfrm>
            <a:off x="7033236" y="1709417"/>
            <a:ext cx="44671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разделе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ABAP: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smtClean="0">
                <a:solidFill>
                  <a:srgbClr val="0070C0"/>
                </a:solidFill>
              </a:rPr>
              <a:t>Database tables</a:t>
            </a:r>
          </a:p>
          <a:p>
            <a:r>
              <a:rPr lang="en-US" i="1" smtClean="0">
                <a:solidFill>
                  <a:srgbClr val="0070C0"/>
                </a:solidFill>
              </a:rPr>
              <a:t>CDS based data model</a:t>
            </a:r>
          </a:p>
          <a:p>
            <a:r>
              <a:rPr lang="en-US" i="1" smtClean="0">
                <a:solidFill>
                  <a:srgbClr val="0070C0"/>
                </a:solidFill>
              </a:rPr>
              <a:t>Data projection -&gt; CDS metadata extension</a:t>
            </a:r>
          </a:p>
          <a:p>
            <a:r>
              <a:rPr lang="en-US" i="1" smtClean="0">
                <a:solidFill>
                  <a:srgbClr val="0070C0"/>
                </a:solidFill>
              </a:rPr>
              <a:t>Service definition</a:t>
            </a:r>
          </a:p>
          <a:p>
            <a:r>
              <a:rPr lang="en-US" i="1" smtClean="0">
                <a:solidFill>
                  <a:srgbClr val="0070C0"/>
                </a:solidFill>
              </a:rPr>
              <a:t>Service binding with Preview</a:t>
            </a:r>
          </a:p>
          <a:p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разделе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Fiori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smtClean="0">
                <a:solidFill>
                  <a:srgbClr val="0070C0"/>
                </a:solidFill>
              </a:rPr>
              <a:t>Fiori App</a:t>
            </a:r>
          </a:p>
          <a:p>
            <a:endParaRPr lang="ru-RU" i="1">
              <a:solidFill>
                <a:srgbClr val="0070C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9" y="1709417"/>
            <a:ext cx="6188941" cy="460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3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221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RESTFUL APPLICATION PROGRAMMING MODEL (RAP)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23191"/>
            <a:ext cx="5359614" cy="38932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9290" y="1415534"/>
            <a:ext cx="5644366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ABAP RESTFUL APPLICATION PROGRAMMING </a:t>
            </a:r>
            <a:r>
              <a:rPr lang="en-US" b="1" i="1" dirty="0" smtClean="0"/>
              <a:t>MODEL</a:t>
            </a:r>
            <a:r>
              <a:rPr lang="ru-RU" b="1" i="1" dirty="0" smtClean="0"/>
              <a:t> </a:t>
            </a:r>
            <a:r>
              <a:rPr lang="ru-RU" dirty="0" smtClean="0"/>
              <a:t>на </a:t>
            </a:r>
          </a:p>
          <a:p>
            <a:r>
              <a:rPr lang="ru-RU" dirty="0"/>
              <a:t>п</a:t>
            </a:r>
            <a:r>
              <a:rPr lang="ru-RU" dirty="0" smtClean="0"/>
              <a:t>римере Агенства по </a:t>
            </a:r>
            <a:r>
              <a:rPr lang="ru-RU" dirty="0"/>
              <a:t>продаже </a:t>
            </a:r>
            <a:r>
              <a:rPr lang="ru-RU" dirty="0" smtClean="0"/>
              <a:t>авиа билетов</a:t>
            </a:r>
            <a:r>
              <a:rPr lang="en-US" dirty="0" smtClean="0"/>
              <a:t>*:</a:t>
            </a:r>
            <a:endParaRPr lang="ru-RU" dirty="0" smtClean="0"/>
          </a:p>
          <a:p>
            <a:endParaRPr lang="ru-RU" dirty="0" smtClean="0"/>
          </a:p>
          <a:p>
            <a:pPr algn="ctr"/>
            <a:r>
              <a:rPr lang="ru-RU" sz="2400" b="1" dirty="0" smtClean="0"/>
              <a:t>Практическое занятие для </a:t>
            </a:r>
            <a:endParaRPr lang="en-US" sz="2400" b="1" dirty="0" smtClean="0"/>
          </a:p>
          <a:p>
            <a:pPr algn="ctr"/>
            <a:r>
              <a:rPr lang="ru-RU" sz="2400" b="1" dirty="0" smtClean="0"/>
              <a:t>самостоятельной работы</a:t>
            </a:r>
            <a:r>
              <a:rPr lang="en-US" sz="2400" b="1" dirty="0" smtClean="0"/>
              <a:t>:</a:t>
            </a:r>
            <a:endParaRPr lang="ru-RU" sz="2400" b="1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Загрузка модели в </a:t>
            </a:r>
            <a:r>
              <a:rPr lang="en-US" dirty="0" smtClean="0"/>
              <a:t>SAP </a:t>
            </a:r>
            <a:r>
              <a:rPr lang="en-US" dirty="0" err="1" smtClean="0"/>
              <a:t>NetWeaver</a:t>
            </a:r>
            <a:r>
              <a:rPr lang="en-US" dirty="0" smtClean="0"/>
              <a:t> 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Обзор возможностей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5520964"/>
            <a:ext cx="759573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*</a:t>
            </a:r>
            <a:r>
              <a:rPr lang="en-US" dirty="0" smtClean="0">
                <a:hlinkClick r:id="rId3"/>
              </a:rPr>
              <a:t>https://github.com/SAP-samples/abap-platform-refscen-flight/tree/BTP-ABAP</a:t>
            </a:r>
            <a:endParaRPr lang="ru-RU" dirty="0" smtClean="0"/>
          </a:p>
          <a:p>
            <a:r>
              <a:rPr lang="ru-RU" dirty="0" smtClean="0"/>
              <a:t>*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help.sap.com/viewer/923180ddb98240829d935862025004d6/Cloud/</a:t>
            </a:r>
          </a:p>
          <a:p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  </a:t>
            </a:r>
            <a:r>
              <a:rPr lang="en-US" dirty="0" err="1" smtClean="0">
                <a:hlinkClick r:id="rId4"/>
              </a:rPr>
              <a:t>en</a:t>
            </a:r>
            <a:r>
              <a:rPr lang="en-US" dirty="0" smtClean="0">
                <a:hlinkClick r:id="rId4"/>
              </a:rPr>
              <a:t>-US/289477a81eec4d4e84c0302fb6835035.html</a:t>
            </a:r>
            <a:endParaRPr lang="ru-RU" dirty="0" smtClean="0"/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openSAP - набор бесплатных курсов от SAP</a:t>
            </a:r>
          </a:p>
          <a:p>
            <a:r>
              <a:rPr lang="ru-RU" dirty="0"/>
              <a:t>Курсы имеют определенную продолжительность (обычно </a:t>
            </a:r>
            <a:r>
              <a:rPr lang="ru-RU" dirty="0" smtClean="0"/>
              <a:t>четыре-шесть недель). </a:t>
            </a:r>
            <a:endParaRPr lang="ru-RU" dirty="0"/>
          </a:p>
          <a:p>
            <a:r>
              <a:rPr lang="en-US" dirty="0" err="1"/>
              <a:t>o</a:t>
            </a:r>
            <a:r>
              <a:rPr lang="en-US" dirty="0" err="1" smtClean="0"/>
              <a:t>penSAP</a:t>
            </a:r>
            <a:r>
              <a:rPr lang="en-US" dirty="0" smtClean="0"/>
              <a:t>-</a:t>
            </a:r>
            <a:r>
              <a:rPr lang="ru-RU" dirty="0" smtClean="0"/>
              <a:t>курсы </a:t>
            </a:r>
            <a:r>
              <a:rPr lang="ru-RU" dirty="0"/>
              <a:t>основаны на видеолекциях, практических занятиях, слайдах и  контрольных вопросах.</a:t>
            </a:r>
          </a:p>
          <a:p>
            <a:r>
              <a:rPr lang="ru-RU" dirty="0"/>
              <a:t>Курсы заканчиваются выпускным экзаменом. При наборе определенного количества баллов выдается электронный сертификат, как на примере.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200926"/>
            <a:ext cx="4322912" cy="55737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3726" y="1200926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134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83726" y="1200926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endParaRPr lang="en-US" sz="36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728445" y="2110126"/>
            <a:ext cx="612359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/>
              <a:t>За успешное прохождение выдается </a:t>
            </a:r>
            <a:r>
              <a:rPr lang="ru-RU" smtClean="0"/>
              <a:t>электронный</a:t>
            </a:r>
          </a:p>
          <a:p>
            <a:r>
              <a:rPr lang="ru-RU" smtClean="0"/>
              <a:t>бейдж </a:t>
            </a:r>
            <a:r>
              <a:rPr lang="ru-RU"/>
              <a:t>(digital </a:t>
            </a:r>
            <a:r>
              <a:rPr lang="ru-RU" smtClean="0"/>
              <a:t>badge*), которым </a:t>
            </a:r>
            <a:r>
              <a:rPr lang="ru-RU"/>
              <a:t>легко поделиться в </a:t>
            </a:r>
            <a:endParaRPr lang="ru-RU" smtClean="0"/>
          </a:p>
          <a:p>
            <a:r>
              <a:rPr lang="ru-RU" smtClean="0"/>
              <a:t>социальных </a:t>
            </a:r>
            <a:r>
              <a:rPr lang="ru-RU"/>
              <a:t>сетях (Twitter, Facebook, вКонтакте), </a:t>
            </a:r>
            <a:endParaRPr lang="ru-RU" smtClean="0"/>
          </a:p>
          <a:p>
            <a:r>
              <a:rPr lang="ru-RU" smtClean="0"/>
              <a:t>а </a:t>
            </a:r>
            <a:r>
              <a:rPr lang="ru-RU"/>
              <a:t>также существуют специальные условия </a:t>
            </a:r>
            <a:endParaRPr lang="ru-RU" smtClean="0"/>
          </a:p>
          <a:p>
            <a:r>
              <a:rPr lang="ru-RU" smtClean="0"/>
              <a:t>синхронизации </a:t>
            </a:r>
            <a:r>
              <a:rPr lang="ru-RU"/>
              <a:t>электронных бейджей с профессиональной </a:t>
            </a:r>
            <a:endParaRPr lang="ru-RU" smtClean="0"/>
          </a:p>
          <a:p>
            <a:r>
              <a:rPr lang="ru-RU" smtClean="0"/>
              <a:t>соцсетью LinkedIn</a:t>
            </a:r>
          </a:p>
          <a:p>
            <a:r>
              <a:rPr lang="ru-RU" smtClean="0"/>
              <a:t>Некоторые примеры электронных бейджей.</a:t>
            </a: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524091"/>
            <a:ext cx="1822293" cy="185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01" y="1531327"/>
            <a:ext cx="1830828" cy="184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3736731"/>
            <a:ext cx="1842706" cy="1866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01" y="3790767"/>
            <a:ext cx="1856710" cy="1872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73746" y="6172172"/>
            <a:ext cx="3783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 </a:t>
            </a:r>
            <a:r>
              <a:rPr lang="en-US" smtClean="0">
                <a:hlinkClick r:id="rId6"/>
              </a:rPr>
              <a:t>https</a:t>
            </a:r>
            <a:r>
              <a:rPr lang="en-US">
                <a:hlinkClick r:id="rId6"/>
              </a:rPr>
              <a:t>://open.sap.com/pages/badges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866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472518" y="1320501"/>
            <a:ext cx="4431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Роль </a:t>
            </a:r>
            <a:r>
              <a:rPr lang="en-US"/>
              <a:t>SAP </a:t>
            </a:r>
            <a:r>
              <a:rPr lang="ru-RU"/>
              <a:t>систем в гипотетической компании </a:t>
            </a:r>
            <a:r>
              <a:rPr lang="en-US" smtClean="0"/>
              <a:t>X</a:t>
            </a:r>
          </a:p>
          <a:p>
            <a:pPr algn="ctr"/>
            <a:endParaRPr lang="en-US" smtClean="0"/>
          </a:p>
          <a:p>
            <a:pPr algn="ctr"/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7" y="1259143"/>
            <a:ext cx="4028539" cy="5014402"/>
          </a:xfrm>
          <a:prstGeom prst="rect">
            <a:avLst/>
          </a:prstGeom>
        </p:spPr>
      </p:pic>
      <p:pic>
        <p:nvPicPr>
          <p:cNvPr id="3074" name="Picture 2" descr="Склад | Бесплатно значо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56" y="2578183"/>
            <a:ext cx="1038016" cy="103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Иконка Производство в стиле i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73" y="2671899"/>
            <a:ext cx="944300" cy="9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ast moving shipping delivery truck line art vector icon for transportation  apps and websites , #SPONSORED, #deliver… | Line art vector, Diy bracelets  kit, Clip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93" y="2603451"/>
            <a:ext cx="1800028" cy="115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031354" y="1200926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6" y="1200926"/>
            <a:ext cx="5711250" cy="5531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43628" y="197292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Building Apps with the ABAP RESTful Application Programming </a:t>
            </a:r>
            <a:r>
              <a:rPr lang="en-US" dirty="0" smtClean="0">
                <a:hlinkClick r:id="rId3"/>
              </a:rPr>
              <a:t>Model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Writing Testable Code for </a:t>
            </a:r>
            <a:r>
              <a:rPr lang="en-US" dirty="0" smtClean="0">
                <a:hlinkClick r:id="rId4"/>
              </a:rPr>
              <a:t>ABAP</a:t>
            </a:r>
            <a:endParaRPr lang="ru-RU" dirty="0" smtClean="0"/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Introduction to ABAP in the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728445" y="1466588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313803"/>
            <a:ext cx="7272630" cy="370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463620" y="2429522"/>
            <a:ext cx="2887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Efficient DevOps with SAP</a:t>
            </a:r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522404" y="519179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Представленный материал Вы тут же сможете попробовать в своей установленной и настроенной система.</a:t>
            </a:r>
          </a:p>
          <a:p>
            <a:r>
              <a:rPr lang="ru-RU"/>
              <a:t>В том числе и такие новые инструменты как ABAP TEST COCKPIT, транзакция </a:t>
            </a:r>
            <a:r>
              <a:rPr lang="ru-RU" smtClean="0"/>
              <a:t>ATC</a:t>
            </a:r>
            <a:r>
              <a:rPr lang="en-US"/>
              <a:t>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2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364480" y="1096156"/>
            <a:ext cx="623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Центр </a:t>
            </a:r>
            <a:r>
              <a:rPr lang="ru-RU" sz="3600" dirty="0"/>
              <a:t>Обучения </a:t>
            </a:r>
            <a:r>
              <a:rPr lang="ru-RU" sz="3600" dirty="0" smtClean="0"/>
              <a:t>SAP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5644943" y="190745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Вы также можете продолжить </a:t>
            </a:r>
            <a:r>
              <a:rPr lang="ru-RU" dirty="0" smtClean="0"/>
              <a:t>обучение</a:t>
            </a:r>
            <a:r>
              <a:rPr lang="en-US" dirty="0" smtClean="0"/>
              <a:t> </a:t>
            </a:r>
            <a:r>
              <a:rPr lang="ru-RU" dirty="0" smtClean="0"/>
              <a:t>языку </a:t>
            </a:r>
            <a:r>
              <a:rPr lang="en-US" dirty="0" smtClean="0"/>
              <a:t>ABAP</a:t>
            </a:r>
            <a:r>
              <a:rPr lang="ru-RU" dirty="0" smtClean="0"/>
              <a:t> </a:t>
            </a:r>
            <a:r>
              <a:rPr lang="ru-RU" dirty="0"/>
              <a:t>на очных или онлайн курсах Центра Обучения SAP в </a:t>
            </a:r>
            <a:r>
              <a:rPr lang="ru-RU" dirty="0" smtClean="0"/>
              <a:t>Москве. </a:t>
            </a:r>
            <a:r>
              <a:rPr lang="ru-RU" dirty="0"/>
              <a:t>Обучение платное, но при устройстве на работу за такое обучение не редко платит работодатель. </a:t>
            </a:r>
          </a:p>
          <a:p>
            <a:r>
              <a:rPr lang="ru-RU" dirty="0"/>
              <a:t>С расписанием можно ознакомиться на </a:t>
            </a:r>
            <a:r>
              <a:rPr lang="ru-RU" dirty="0">
                <a:hlinkClick r:id="rId2"/>
              </a:rPr>
              <a:t>официальном сайте Центра</a:t>
            </a:r>
            <a:r>
              <a:rPr lang="ru-RU" dirty="0"/>
              <a:t>, а сами курсы относящиеся к соответствующей теме представлены списком </a:t>
            </a:r>
            <a:r>
              <a:rPr lang="ru-RU" dirty="0" smtClean="0"/>
              <a:t>ниже: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TAW10 -  ABAP Workbench Fundamentals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TAW12 </a:t>
            </a:r>
            <a:r>
              <a:rPr lang="en-US" dirty="0">
                <a:hlinkClick r:id="rId4"/>
              </a:rPr>
              <a:t>- ABAP Workbench </a:t>
            </a:r>
            <a:r>
              <a:rPr lang="en-US" dirty="0" smtClean="0">
                <a:hlinkClick r:id="rId4"/>
              </a:rPr>
              <a:t>Concepts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HA400 – ABAP Programming for SAP HANA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335307"/>
            <a:ext cx="4842076" cy="40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364480" y="1096156"/>
            <a:ext cx="6231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Центр </a:t>
            </a:r>
            <a:r>
              <a:rPr lang="ru-RU" sz="3600" dirty="0"/>
              <a:t>Обучения </a:t>
            </a:r>
            <a:r>
              <a:rPr lang="ru-RU" sz="3600" dirty="0" smtClean="0"/>
              <a:t>SAP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5644943" y="19074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3" y="1297575"/>
            <a:ext cx="5348852" cy="43804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46163" y="1861283"/>
            <a:ext cx="4927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Фрагменты программы курсов в </a:t>
            </a:r>
            <a:r>
              <a:rPr lang="en-US" dirty="0" smtClean="0"/>
              <a:t>PDF – </a:t>
            </a:r>
            <a:r>
              <a:rPr lang="ru-RU" dirty="0" smtClean="0"/>
              <a:t>формате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 HA400 – ABAP Programming for SAP HANA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9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364480" y="1096156"/>
            <a:ext cx="6231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Learning Hub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5644943" y="19074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6623685" y="1907450"/>
            <a:ext cx="43108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Цифровая платформа для управления </a:t>
            </a:r>
            <a:endParaRPr lang="en-US" dirty="0" smtClean="0"/>
          </a:p>
          <a:p>
            <a:r>
              <a:rPr lang="ru-RU" dirty="0" smtClean="0"/>
              <a:t>навыками </a:t>
            </a:r>
            <a:r>
              <a:rPr lang="ru-RU" dirty="0"/>
              <a:t>работы с </a:t>
            </a:r>
            <a:r>
              <a:rPr lang="ru-RU" dirty="0" smtClean="0"/>
              <a:t>SAP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https://www.sap.com/cmp/td/sap-learning-hub.html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289640"/>
            <a:ext cx="5848366" cy="427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241746" y="1199564"/>
            <a:ext cx="8508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Сертификация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5939246" y="195361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Сертификация SAP – свидетельство компетентности и практического опыта работы с решениями SAP. Работодателям она дает уверенность в том, что перед ними – консультант с достаточными для выполнения задач знаниями. Если посмотреть рекомендации SAP - то для курсов ABAP, FIORI и BASIS установка и обучение в Developer - версии является одной из официальных рекомендаций в подготовке к </a:t>
            </a:r>
            <a:r>
              <a:rPr lang="ru-RU" dirty="0" smtClean="0"/>
              <a:t>экзамену.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4" y="1867502"/>
            <a:ext cx="5181710" cy="29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3" y="1321785"/>
            <a:ext cx="9422365" cy="33843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2073" y="522995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https://training.sap.com/certification/c_taw12_750-sap-certified-development-associate---abap-with-sap-netweaver-750-g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0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7778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46163" y="1907450"/>
            <a:ext cx="4635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-412365" y="5747233"/>
            <a:ext cx="6231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Примеры сертификатов об успешном прохождении </a:t>
            </a:r>
            <a:r>
              <a:rPr lang="en-US" sz="2400" dirty="0" smtClean="0"/>
              <a:t>SAP-</a:t>
            </a:r>
            <a:r>
              <a:rPr lang="ru-RU" sz="2400" dirty="0" smtClean="0"/>
              <a:t> курсов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644943" y="19074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5577062" y="1352827"/>
            <a:ext cx="6231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Примеры цифровых бейджей за успешную </a:t>
            </a:r>
            <a:r>
              <a:rPr lang="en-US" sz="2400" dirty="0" smtClean="0"/>
              <a:t>SAP-</a:t>
            </a:r>
            <a:r>
              <a:rPr lang="ru-RU" sz="2400" dirty="0" smtClean="0"/>
              <a:t>сертификацию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9" y="1640971"/>
            <a:ext cx="5309402" cy="3988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96" y="2425753"/>
            <a:ext cx="5747091" cy="13486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46163" y="4172071"/>
            <a:ext cx="557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*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://www.credly.com/users/roman-gorbenko/badges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0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FIORI	</a:t>
            </a:r>
            <a:endParaRPr lang="en-US" dirty="0"/>
          </a:p>
        </p:txBody>
      </p:sp>
      <p:pic>
        <p:nvPicPr>
          <p:cNvPr id="2645" name="Picture 5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9" y="1200395"/>
            <a:ext cx="5440002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498350" y="6093014"/>
            <a:ext cx="3383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Классический </a:t>
            </a:r>
            <a:r>
              <a:rPr lang="en-US" smtClean="0"/>
              <a:t>DynPro </a:t>
            </a:r>
            <a:r>
              <a:rPr lang="ru-RU" smtClean="0"/>
              <a:t>интерфейс</a:t>
            </a:r>
            <a:endParaRPr lang="en-US" dirty="0"/>
          </a:p>
        </p:txBody>
      </p:sp>
      <p:pic>
        <p:nvPicPr>
          <p:cNvPr id="2646" name="Picture 5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06" y="1200395"/>
            <a:ext cx="4940538" cy="2855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534220" y="4149913"/>
            <a:ext cx="2866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Плиточный </a:t>
            </a:r>
            <a:r>
              <a:rPr lang="en-US" smtClean="0"/>
              <a:t>Fiori </a:t>
            </a:r>
            <a:r>
              <a:rPr lang="ru-RU" smtClean="0"/>
              <a:t>интерфейс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FIORI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1" y="1200927"/>
            <a:ext cx="7307012" cy="3740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0781" y="5603084"/>
            <a:ext cx="601934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/>
              <a:t>Приложения </a:t>
            </a:r>
            <a:r>
              <a:rPr lang="en-US" sz="2000"/>
              <a:t>Fiori </a:t>
            </a:r>
            <a:r>
              <a:rPr lang="ru-RU" sz="2000"/>
              <a:t>от </a:t>
            </a:r>
            <a:r>
              <a:rPr lang="en-US" sz="2000" smtClean="0"/>
              <a:t>SAP</a:t>
            </a:r>
            <a:r>
              <a:rPr lang="ru-RU" sz="2000"/>
              <a:t>.</a:t>
            </a:r>
            <a:r>
              <a:rPr lang="en-US" sz="2000" smtClean="0"/>
              <a:t> </a:t>
            </a:r>
            <a:endParaRPr lang="en-US" sz="2000"/>
          </a:p>
          <a:p>
            <a:r>
              <a:rPr lang="ru-RU" sz="2000" smtClean="0"/>
              <a:t>Пример интерфейса </a:t>
            </a:r>
            <a:r>
              <a:rPr lang="en-US" sz="2000" dirty="0" smtClean="0"/>
              <a:t>“</a:t>
            </a:r>
            <a:r>
              <a:rPr lang="ru-RU" sz="2000" dirty="0" smtClean="0"/>
              <a:t>Отчёты для </a:t>
            </a:r>
            <a:r>
              <a:rPr lang="ru-RU" sz="2000" smtClean="0"/>
              <a:t>России</a:t>
            </a:r>
            <a:r>
              <a:rPr lang="en-US" sz="2000" smtClean="0"/>
              <a:t>”</a:t>
            </a:r>
            <a:r>
              <a:rPr lang="ru-RU" sz="2000" smtClean="0"/>
              <a:t> в модуле </a:t>
            </a:r>
            <a:r>
              <a:rPr lang="en-US" sz="2000" smtClean="0"/>
              <a:t>FI</a:t>
            </a:r>
            <a:endParaRPr lang="ru-RU" sz="2000" smtClean="0"/>
          </a:p>
          <a:p>
            <a:r>
              <a:rPr lang="ru-RU" sz="2000" smtClean="0"/>
              <a:t> </a:t>
            </a:r>
            <a:r>
              <a:rPr lang="en-US" sz="2000" smtClean="0"/>
              <a:t>S/4HANA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84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285742" y="1582788"/>
            <a:ext cx="44311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/>
              <a:t>SAP EWM (Extended Warehouse Management)</a:t>
            </a:r>
            <a:r>
              <a:rPr lang="ru-RU"/>
              <a:t> – система расширенного управления </a:t>
            </a:r>
            <a:r>
              <a:rPr lang="ru-RU" smtClean="0"/>
              <a:t>складом</a:t>
            </a:r>
            <a:r>
              <a:rPr lang="en-US" smtClean="0"/>
              <a:t>\</a:t>
            </a:r>
            <a:r>
              <a:rPr lang="ru-RU" smtClean="0"/>
              <a:t>распределительным центром на </a:t>
            </a:r>
            <a:r>
              <a:rPr lang="ru-RU"/>
              <a:t>платформе SAP</a:t>
            </a:r>
            <a:r>
              <a:rPr lang="ru-RU" smtClean="0"/>
              <a:t>.</a:t>
            </a:r>
            <a:endParaRPr lang="en-US" smtClean="0"/>
          </a:p>
          <a:p>
            <a:endParaRPr lang="ru-RU" smtClean="0"/>
          </a:p>
          <a:p>
            <a:r>
              <a:rPr lang="ru-RU" smtClean="0"/>
              <a:t>EWM осуществля </a:t>
            </a:r>
            <a:r>
              <a:rPr lang="ru-RU"/>
              <a:t>контроль и оптимизацию различных процессов на складе.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68" y="1605694"/>
            <a:ext cx="6503898" cy="377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4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FIORI	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9966" y="4789952"/>
            <a:ext cx="49680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/>
              <a:t>Приложения </a:t>
            </a:r>
            <a:r>
              <a:rPr lang="en-US" sz="2000"/>
              <a:t>Fiori </a:t>
            </a:r>
            <a:r>
              <a:rPr lang="ru-RU" sz="2000"/>
              <a:t>от </a:t>
            </a:r>
            <a:r>
              <a:rPr lang="en-US" sz="2000"/>
              <a:t>SAP</a:t>
            </a:r>
            <a:r>
              <a:rPr lang="ru-RU" sz="2000"/>
              <a:t>.</a:t>
            </a:r>
            <a:r>
              <a:rPr lang="en-US" sz="2000"/>
              <a:t> </a:t>
            </a:r>
            <a:endParaRPr lang="ru-RU" sz="2000" smtClean="0"/>
          </a:p>
          <a:p>
            <a:r>
              <a:rPr lang="ru-RU" sz="2000" smtClean="0"/>
              <a:t>Пример интерфейса</a:t>
            </a:r>
            <a:r>
              <a:rPr lang="en-US" sz="2000" smtClean="0"/>
              <a:t> Yard Cockpit</a:t>
            </a:r>
            <a:r>
              <a:rPr lang="ru-RU" sz="2000" smtClean="0"/>
              <a:t> в модуле</a:t>
            </a:r>
          </a:p>
          <a:p>
            <a:r>
              <a:rPr lang="ru-RU" sz="2000" smtClean="0"/>
              <a:t> </a:t>
            </a:r>
            <a:r>
              <a:rPr lang="en-US" sz="2000" smtClean="0"/>
              <a:t>“</a:t>
            </a:r>
            <a:r>
              <a:rPr lang="en-US" sz="2000"/>
              <a:t>Yard Logistics</a:t>
            </a:r>
            <a:r>
              <a:rPr lang="en-US" sz="2000" smtClean="0"/>
              <a:t>”</a:t>
            </a:r>
            <a:r>
              <a:rPr lang="ru-RU" sz="2000" smtClean="0"/>
              <a:t> для </a:t>
            </a:r>
            <a:r>
              <a:rPr lang="en-US" sz="2000" smtClean="0"/>
              <a:t>S/4HANA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04" y="1195753"/>
            <a:ext cx="5188479" cy="322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5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FIORI	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9966" y="5168021"/>
            <a:ext cx="60263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/>
              <a:t>Приложения </a:t>
            </a:r>
            <a:r>
              <a:rPr lang="en-US" sz="2000"/>
              <a:t>Fiori </a:t>
            </a:r>
            <a:r>
              <a:rPr lang="ru-RU" sz="2000"/>
              <a:t>от </a:t>
            </a:r>
            <a:r>
              <a:rPr lang="en-US" sz="2000"/>
              <a:t>SAP</a:t>
            </a:r>
            <a:r>
              <a:rPr lang="ru-RU" sz="2000"/>
              <a:t>.</a:t>
            </a:r>
            <a:r>
              <a:rPr lang="en-US" sz="2000"/>
              <a:t> </a:t>
            </a:r>
            <a:endParaRPr lang="ru-RU" sz="2000" smtClean="0"/>
          </a:p>
          <a:p>
            <a:r>
              <a:rPr lang="ru-RU" sz="2000" smtClean="0"/>
              <a:t>Пример</a:t>
            </a:r>
            <a:r>
              <a:rPr lang="en-US" sz="2000"/>
              <a:t> </a:t>
            </a:r>
            <a:r>
              <a:rPr lang="ru-RU" sz="2000" smtClean="0"/>
              <a:t>сервиса </a:t>
            </a:r>
            <a:r>
              <a:rPr lang="en-US" sz="2000" smtClean="0"/>
              <a:t>SAP Connected Health</a:t>
            </a:r>
          </a:p>
          <a:p>
            <a:r>
              <a:rPr lang="en-US" sz="2000" smtClean="0"/>
              <a:t>(SAP HANA XS </a:t>
            </a:r>
            <a:r>
              <a:rPr lang="ru-RU" sz="2000" smtClean="0"/>
              <a:t>– как </a:t>
            </a:r>
            <a:r>
              <a:rPr lang="en-US" sz="2000" smtClean="0"/>
              <a:t>Back End</a:t>
            </a:r>
            <a:r>
              <a:rPr lang="ru-RU" sz="2000" smtClean="0"/>
              <a:t>,</a:t>
            </a:r>
            <a:r>
              <a:rPr lang="en-US" sz="2000" smtClean="0"/>
              <a:t> SAP Fiori – </a:t>
            </a:r>
            <a:r>
              <a:rPr lang="ru-RU" sz="2000" smtClean="0"/>
              <a:t>как </a:t>
            </a:r>
            <a:r>
              <a:rPr lang="en-US" sz="2000" smtClean="0"/>
              <a:t>Front End)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4" y="1160585"/>
            <a:ext cx="6486263" cy="365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96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ИНС</a:t>
            </a:r>
            <a:r>
              <a:rPr lang="ru-RU" dirty="0"/>
              <a:t>Т</a:t>
            </a:r>
            <a:r>
              <a:rPr lang="ru-RU" dirty="0" smtClean="0"/>
              <a:t>РУМЕНТЫ ДЛЯ </a:t>
            </a:r>
            <a:r>
              <a:rPr lang="en-US" dirty="0" smtClean="0"/>
              <a:t>FIORI </a:t>
            </a:r>
            <a:r>
              <a:rPr lang="ru-RU" dirty="0" smtClean="0"/>
              <a:t>РАЗРАБОТКИ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9" y="3566764"/>
            <a:ext cx="6068176" cy="31290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8441" y="31974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SAP Business Application Studio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63" y="1093348"/>
            <a:ext cx="5586564" cy="29497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5491" y="41079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32817" y="153118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534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КАРТИНА В ИЗУЧЕНИИ </a:t>
            </a:r>
            <a:r>
              <a:rPr lang="en-US" dirty="0" smtClean="0"/>
              <a:t>SAP FIORI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37491" y="119136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Установленная</a:t>
            </a:r>
            <a:r>
              <a:rPr lang="en-US" dirty="0"/>
              <a:t> </a:t>
            </a:r>
            <a:r>
              <a:rPr lang="en-US" dirty="0" err="1"/>
              <a:t>нами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хорошо</a:t>
            </a:r>
            <a:r>
              <a:rPr lang="en-US" dirty="0"/>
              <a:t> </a:t>
            </a:r>
            <a:r>
              <a:rPr lang="en-US" dirty="0" err="1"/>
              <a:t>подходит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 smtClean="0"/>
              <a:t>изучения и практики в </a:t>
            </a:r>
            <a:r>
              <a:rPr lang="en-US" dirty="0" smtClean="0"/>
              <a:t>FIORI-</a:t>
            </a:r>
            <a:r>
              <a:rPr lang="ru-RU" dirty="0" smtClean="0"/>
              <a:t>разработке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SAP FIORI FRONT-END </a:t>
            </a:r>
            <a:r>
              <a:rPr lang="ru-RU" dirty="0" smtClean="0"/>
              <a:t>SERVER</a:t>
            </a:r>
            <a:r>
              <a:rPr lang="en-US" dirty="0"/>
              <a:t> </a:t>
            </a:r>
            <a:r>
              <a:rPr lang="ru-RU" dirty="0" smtClean="0"/>
              <a:t>уже </a:t>
            </a:r>
            <a:r>
              <a:rPr lang="ru-RU" dirty="0"/>
              <a:t>установлен и </a:t>
            </a:r>
            <a:r>
              <a:rPr lang="ru-RU" dirty="0" smtClean="0"/>
              <a:t>настроен.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mtClean="0"/>
              <a:t>Компонент </a:t>
            </a:r>
            <a:r>
              <a:rPr lang="en-US" smtClean="0"/>
              <a:t>SAP_GWFND* </a:t>
            </a:r>
            <a:r>
              <a:rPr lang="ru-RU" smtClean="0"/>
              <a:t>имеет </a:t>
            </a:r>
            <a:r>
              <a:rPr lang="ru-RU" dirty="0" smtClean="0"/>
              <a:t>версию </a:t>
            </a:r>
            <a:r>
              <a:rPr lang="en-US" smtClean="0"/>
              <a:t>&gt;7.51	</a:t>
            </a:r>
            <a:r>
              <a:rPr lang="ru-RU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SAP Gateway </a:t>
            </a:r>
            <a:r>
              <a:rPr lang="ru-RU" dirty="0" smtClean="0"/>
              <a:t>уже настроен.</a:t>
            </a:r>
          </a:p>
          <a:p>
            <a:r>
              <a:rPr lang="ru-RU" smtClean="0"/>
              <a:t>	</a:t>
            </a:r>
            <a:endParaRPr lang="en-US" dirty="0" smtClean="0"/>
          </a:p>
          <a:p>
            <a:r>
              <a:rPr lang="en-US" smtClean="0"/>
              <a:t>*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://help.sap.com/doc/05d53b2d3bbb43d2ab5efa23829b2777/1610%20002/en-US/frameset.htm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3" y="1341211"/>
            <a:ext cx="4552545" cy="2812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83" y="4278057"/>
            <a:ext cx="4552545" cy="24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7988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НАСТРАИВАЕМ </a:t>
            </a:r>
            <a:r>
              <a:rPr lang="en-US" dirty="0" smtClean="0"/>
              <a:t>VISUAL STUDIO CODE </a:t>
            </a:r>
            <a:r>
              <a:rPr lang="ru-RU" dirty="0" smtClean="0"/>
              <a:t>ДЛЯ </a:t>
            </a:r>
            <a:r>
              <a:rPr lang="en-US" dirty="0" smtClean="0"/>
              <a:t>FIORI-</a:t>
            </a:r>
            <a:r>
              <a:rPr lang="ru-RU" dirty="0" smtClean="0"/>
              <a:t>РАЗРАБОТКИ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23032" y="1348033"/>
            <a:ext cx="42114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Настроить ранее установленную IDE </a:t>
            </a:r>
            <a:r>
              <a:rPr lang="en-US" i="1" dirty="0" smtClean="0">
                <a:solidFill>
                  <a:srgbClr val="0070C0"/>
                </a:solidFill>
              </a:rPr>
              <a:t>Visual Studio Code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для </a:t>
            </a:r>
            <a:r>
              <a:rPr lang="ru-RU" i="1" dirty="0" smtClean="0">
                <a:solidFill>
                  <a:srgbClr val="0070C0"/>
                </a:solidFill>
              </a:rPr>
              <a:t>UI5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(</a:t>
            </a:r>
            <a:r>
              <a:rPr lang="ru-RU" i="1" dirty="0">
                <a:solidFill>
                  <a:srgbClr val="0070C0"/>
                </a:solidFill>
              </a:rPr>
              <a:t>Fiori) разработки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Подключить </a:t>
            </a:r>
            <a:r>
              <a:rPr lang="en-US" i="1" dirty="0" smtClean="0">
                <a:solidFill>
                  <a:srgbClr val="0070C0"/>
                </a:solidFill>
              </a:rPr>
              <a:t>VSC </a:t>
            </a:r>
            <a:r>
              <a:rPr lang="ru-RU" i="1" dirty="0" smtClean="0">
                <a:solidFill>
                  <a:srgbClr val="0070C0"/>
                </a:solidFill>
              </a:rPr>
              <a:t>к </a:t>
            </a:r>
            <a:r>
              <a:rPr lang="ru-RU" i="1" dirty="0">
                <a:solidFill>
                  <a:srgbClr val="0070C0"/>
                </a:solidFill>
              </a:rPr>
              <a:t>ранее установленной SAP </a:t>
            </a:r>
            <a:r>
              <a:rPr lang="ru-RU" i="1" dirty="0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ABAP</a:t>
            </a:r>
            <a:r>
              <a:rPr lang="ru-RU" i="1" dirty="0" smtClean="0">
                <a:solidFill>
                  <a:srgbClr val="0070C0"/>
                </a:solidFill>
              </a:rPr>
              <a:t> AS</a:t>
            </a:r>
            <a:endParaRPr lang="en-US" i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Проверить возможность использования </a:t>
            </a:r>
            <a:r>
              <a:rPr lang="ru-RU" i="1" dirty="0" smtClean="0">
                <a:solidFill>
                  <a:srgbClr val="0070C0"/>
                </a:solidFill>
              </a:rPr>
              <a:t>IDE</a:t>
            </a:r>
            <a:r>
              <a:rPr lang="en-US" i="1" dirty="0" smtClean="0">
                <a:solidFill>
                  <a:srgbClr val="0070C0"/>
                </a:solidFill>
              </a:rPr>
              <a:t> VSC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для Fiori разработки и развертывания приложений в </a:t>
            </a:r>
          </a:p>
          <a:p>
            <a:r>
              <a:rPr lang="ru-RU" i="1" dirty="0">
                <a:solidFill>
                  <a:srgbClr val="0070C0"/>
                </a:solidFill>
              </a:rPr>
              <a:t>SAP </a:t>
            </a:r>
            <a:r>
              <a:rPr lang="ru-RU" i="1" dirty="0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ABAP</a:t>
            </a:r>
            <a:r>
              <a:rPr lang="ru-RU" i="1" dirty="0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AS</a:t>
            </a:r>
            <a:endParaRPr lang="en-US" i="1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348033"/>
            <a:ext cx="5719428" cy="34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0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7988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НАСТРАИВАЕМ </a:t>
            </a:r>
            <a:r>
              <a:rPr lang="en-US" dirty="0" smtClean="0"/>
              <a:t>VISUAL STUDIO CODE </a:t>
            </a:r>
            <a:r>
              <a:rPr lang="ru-RU" dirty="0" smtClean="0"/>
              <a:t>ДЛЯ </a:t>
            </a:r>
            <a:r>
              <a:rPr lang="en-US" dirty="0" smtClean="0"/>
              <a:t>FIORI-</a:t>
            </a:r>
            <a:r>
              <a:rPr lang="ru-RU" dirty="0" smtClean="0"/>
              <a:t>РАЗРАБОТКИ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86723" y="1283649"/>
            <a:ext cx="2553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/IWFND/MAINT_SERVICE</a:t>
            </a: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775779" y="5443427"/>
            <a:ext cx="3328831" cy="110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Транзакци</a:t>
            </a:r>
            <a:r>
              <a:rPr lang="ru-RU"/>
              <a:t>и</a:t>
            </a:r>
            <a:r>
              <a:rPr lang="en-US" smtClean="0"/>
              <a:t>:</a:t>
            </a:r>
            <a:r>
              <a:rPr lang="ru-RU" smtClean="0"/>
              <a:t> </a:t>
            </a:r>
            <a:endParaRPr lang="en-US" dirty="0" smtClean="0"/>
          </a:p>
          <a:p>
            <a:pPr algn="ctr"/>
            <a:r>
              <a:rPr lang="en-US"/>
              <a:t>/IWFND/MAINT_SERVICE</a:t>
            </a:r>
            <a:endParaRPr lang="ru-RU"/>
          </a:p>
          <a:p>
            <a:pPr lvl="2" algn="ctr"/>
            <a:r>
              <a:rPr lang="en-US" smtClean="0"/>
              <a:t>/IWFND/VIRUS_SCAN</a:t>
            </a:r>
          </a:p>
          <a:p>
            <a:pPr algn="ctr"/>
            <a:r>
              <a:rPr lang="en-US" smtClean="0"/>
              <a:t>/IWFND/ERROR_LOG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5" y="1652981"/>
            <a:ext cx="110585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86723" y="2576119"/>
            <a:ext cx="2218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/IWFND/VIRUS_SCAN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3191636"/>
            <a:ext cx="6793540" cy="19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50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7988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НАСТРАИВАЕМ </a:t>
            </a:r>
            <a:r>
              <a:rPr lang="en-US" dirty="0" smtClean="0"/>
              <a:t>VISUAL STUDIO CODE </a:t>
            </a:r>
            <a:r>
              <a:rPr lang="ru-RU" dirty="0" smtClean="0"/>
              <a:t>ДЛЯ </a:t>
            </a:r>
            <a:r>
              <a:rPr lang="en-US" dirty="0" smtClean="0"/>
              <a:t>FIORI-</a:t>
            </a:r>
            <a:r>
              <a:rPr lang="ru-RU" dirty="0" smtClean="0"/>
              <a:t>РАЗРАБОТКИ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23032" y="1348033"/>
            <a:ext cx="421145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Настроить ранее установленную IDE </a:t>
            </a:r>
            <a:r>
              <a:rPr lang="en-US" i="1" smtClean="0">
                <a:solidFill>
                  <a:srgbClr val="0070C0"/>
                </a:solidFill>
              </a:rPr>
              <a:t>Visual Studio Code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для </a:t>
            </a:r>
            <a:r>
              <a:rPr lang="ru-RU" i="1" dirty="0" smtClean="0">
                <a:solidFill>
                  <a:srgbClr val="0070C0"/>
                </a:solidFill>
              </a:rPr>
              <a:t>UI5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(</a:t>
            </a:r>
            <a:r>
              <a:rPr lang="ru-RU" i="1" dirty="0">
                <a:solidFill>
                  <a:srgbClr val="0070C0"/>
                </a:solidFill>
              </a:rPr>
              <a:t>Fiori) разработки</a:t>
            </a:r>
          </a:p>
          <a:p>
            <a:r>
              <a:rPr lang="ru-RU" i="1">
                <a:solidFill>
                  <a:srgbClr val="0070C0"/>
                </a:solidFill>
              </a:rPr>
              <a:t>Подключить </a:t>
            </a:r>
            <a:r>
              <a:rPr lang="en-US" i="1" smtClean="0">
                <a:solidFill>
                  <a:srgbClr val="0070C0"/>
                </a:solidFill>
              </a:rPr>
              <a:t>VSC </a:t>
            </a:r>
            <a:r>
              <a:rPr lang="ru-RU" i="1" smtClean="0">
                <a:solidFill>
                  <a:srgbClr val="0070C0"/>
                </a:solidFill>
              </a:rPr>
              <a:t>к </a:t>
            </a:r>
            <a:r>
              <a:rPr lang="ru-RU" i="1" dirty="0">
                <a:solidFill>
                  <a:srgbClr val="0070C0"/>
                </a:solidFill>
              </a:rPr>
              <a:t>ранее установленной </a:t>
            </a:r>
            <a:r>
              <a:rPr lang="ru-RU" i="1">
                <a:solidFill>
                  <a:srgbClr val="0070C0"/>
                </a:solidFill>
              </a:rPr>
              <a:t>SAP </a:t>
            </a:r>
            <a:r>
              <a:rPr lang="ru-RU" i="1" smtClean="0">
                <a:solidFill>
                  <a:srgbClr val="0070C0"/>
                </a:solidFill>
              </a:rPr>
              <a:t>NetWeaver</a:t>
            </a:r>
            <a:r>
              <a:rPr lang="en-US" i="1" smtClean="0">
                <a:solidFill>
                  <a:srgbClr val="0070C0"/>
                </a:solidFill>
              </a:rPr>
              <a:t> ABAP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AS</a:t>
            </a:r>
            <a:endParaRPr lang="en-US" i="1" dirty="0" smtClean="0">
              <a:solidFill>
                <a:srgbClr val="0070C0"/>
              </a:solidFill>
            </a:endParaRPr>
          </a:p>
          <a:p>
            <a:r>
              <a:rPr lang="ru-RU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Проверить возможность </a:t>
            </a:r>
            <a:r>
              <a:rPr lang="ru-RU" i="1">
                <a:solidFill>
                  <a:srgbClr val="0070C0"/>
                </a:solidFill>
              </a:rPr>
              <a:t>использования </a:t>
            </a:r>
            <a:r>
              <a:rPr lang="ru-RU" i="1" smtClean="0">
                <a:solidFill>
                  <a:srgbClr val="0070C0"/>
                </a:solidFill>
              </a:rPr>
              <a:t>IDE</a:t>
            </a:r>
            <a:r>
              <a:rPr lang="en-US" i="1" smtClean="0">
                <a:solidFill>
                  <a:srgbClr val="0070C0"/>
                </a:solidFill>
              </a:rPr>
              <a:t> VSC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для Fiori разработки и развертывания приложений в </a:t>
            </a:r>
          </a:p>
          <a:p>
            <a:r>
              <a:rPr lang="ru-RU" i="1">
                <a:solidFill>
                  <a:srgbClr val="0070C0"/>
                </a:solidFill>
              </a:rPr>
              <a:t>SAP </a:t>
            </a:r>
            <a:r>
              <a:rPr lang="ru-RU" i="1" smtClean="0">
                <a:solidFill>
                  <a:srgbClr val="0070C0"/>
                </a:solidFill>
              </a:rPr>
              <a:t>NetWeaver</a:t>
            </a:r>
            <a:r>
              <a:rPr lang="en-US" i="1" smtClean="0">
                <a:solidFill>
                  <a:srgbClr val="0070C0"/>
                </a:solidFill>
              </a:rPr>
              <a:t> ABAP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AS</a:t>
            </a:r>
            <a:endParaRPr lang="en-US" i="1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348033"/>
            <a:ext cx="5719428" cy="345687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62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ПИШЕМ ПРОСТОЕ </a:t>
            </a:r>
            <a:r>
              <a:rPr lang="en-US" dirty="0" smtClean="0"/>
              <a:t>FIORI</a:t>
            </a:r>
            <a:r>
              <a:rPr lang="ru-RU" dirty="0" smtClean="0"/>
              <a:t>-ПРИЛОЖЕНИЕ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2" y="1348033"/>
            <a:ext cx="4405042" cy="4120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3032" y="1348033"/>
            <a:ext cx="42114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Написать простое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-приложение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 основе данных из сценария </a:t>
            </a:r>
            <a:r>
              <a:rPr lang="en-US" i="1" dirty="0" smtClean="0">
                <a:solidFill>
                  <a:srgbClr val="0070C0"/>
                </a:solidFill>
              </a:rPr>
              <a:t>FLIGHT REFERENCE</a:t>
            </a:r>
            <a:r>
              <a:rPr lang="ru-RU" i="1" dirty="0" smtClean="0">
                <a:solidFill>
                  <a:srgbClr val="0070C0"/>
                </a:solidFill>
              </a:rPr>
              <a:t>, который мы разбирали в разделе про </a:t>
            </a:r>
            <a:r>
              <a:rPr lang="en-US" i="1" dirty="0" smtClean="0">
                <a:solidFill>
                  <a:srgbClr val="0070C0"/>
                </a:solidFill>
              </a:rPr>
              <a:t>ABAP.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начальное представление о разработке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-приложений и инструментов, которые при этом используются.</a:t>
            </a:r>
            <a:endParaRPr lang="en-US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ПИШЕМ ПРОСТОЕ </a:t>
            </a:r>
            <a:r>
              <a:rPr lang="en-US" dirty="0" smtClean="0"/>
              <a:t>FIORI</a:t>
            </a:r>
            <a:r>
              <a:rPr lang="ru-RU" dirty="0" smtClean="0"/>
              <a:t>-ПРИЛОЖЕНИЕ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2" y="1348033"/>
            <a:ext cx="4405042" cy="4120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3032" y="1348033"/>
            <a:ext cx="42114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Написать простое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-приложение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 основе данных из сценария </a:t>
            </a:r>
            <a:r>
              <a:rPr lang="en-US" i="1" dirty="0" smtClean="0">
                <a:solidFill>
                  <a:srgbClr val="0070C0"/>
                </a:solidFill>
              </a:rPr>
              <a:t>FLIGHT REFERENCE</a:t>
            </a:r>
            <a:r>
              <a:rPr lang="ru-RU" i="1" dirty="0" smtClean="0">
                <a:solidFill>
                  <a:srgbClr val="0070C0"/>
                </a:solidFill>
              </a:rPr>
              <a:t>, который мы разбирали в разделе про </a:t>
            </a:r>
            <a:r>
              <a:rPr lang="en-US" i="1" dirty="0" smtClean="0">
                <a:solidFill>
                  <a:srgbClr val="0070C0"/>
                </a:solidFill>
              </a:rPr>
              <a:t>ABAP.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начальное представление о разработке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-приложений </a:t>
            </a:r>
            <a:r>
              <a:rPr lang="ru-RU" i="1" smtClean="0">
                <a:solidFill>
                  <a:srgbClr val="0070C0"/>
                </a:solidFill>
              </a:rPr>
              <a:t>и инструментов</a:t>
            </a:r>
            <a:r>
              <a:rPr lang="ru-RU" i="1" dirty="0" smtClean="0">
                <a:solidFill>
                  <a:srgbClr val="0070C0"/>
                </a:solidFill>
              </a:rPr>
              <a:t>, которые при этом используются.</a:t>
            </a:r>
            <a:endParaRPr lang="en-US" i="1" dirty="0" smtClean="0">
              <a:solidFill>
                <a:srgbClr val="0070C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4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FIORI Launchpad (FLP)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404" y="157111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Fiori Launchpad (FLP) - это точка входа в приложения SAP Fiori на мобильных и настольных устройствах.  Каждая плитка в Fiori Lauchpad представляет собой отдельное бизнес-приложение, которое может запустить пользователь. Внутри плитки могут отображаться индикаторы текущего состояния, например, как в предыдущем примере, количество необработанных отчётов. FLP основан на ролях. Роль пользователя определяет, какие плитки приложений будут отображаться в Fiori Launchpad.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24" y="1200926"/>
            <a:ext cx="2638425" cy="2505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3326" y="5350945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Транзакция</a:t>
            </a:r>
            <a:r>
              <a:rPr lang="en-US" smtClean="0"/>
              <a:t>:</a:t>
            </a:r>
            <a:r>
              <a:rPr lang="ru-RU" smtClean="0"/>
              <a:t> </a:t>
            </a:r>
            <a:endParaRPr lang="en-US" dirty="0" smtClean="0"/>
          </a:p>
          <a:p>
            <a:pPr algn="ctr"/>
            <a:r>
              <a:rPr lang="en-US" dirty="0"/>
              <a:t>/UI2/FLP</a:t>
            </a:r>
          </a:p>
        </p:txBody>
      </p:sp>
    </p:spTree>
    <p:extLst>
      <p:ext uri="{BB962C8B-B14F-4D97-AF65-F5344CB8AC3E}">
        <p14:creationId xmlns:p14="http://schemas.microsoft.com/office/powerpoint/2010/main" val="2354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356547" y="1197390"/>
            <a:ext cx="4431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smtClean="0"/>
              <a:t>SAP</a:t>
            </a:r>
            <a:r>
              <a:rPr lang="en-US" b="1"/>
              <a:t> </a:t>
            </a:r>
            <a:r>
              <a:rPr lang="en-US" b="1" smtClean="0"/>
              <a:t>S/4HANA -  </a:t>
            </a:r>
            <a:r>
              <a:rPr lang="ru-RU"/>
              <a:t>комплексная система планирования ресурсов предприятия (ERP</a:t>
            </a:r>
            <a:r>
              <a:rPr lang="ru-RU" smtClean="0"/>
              <a:t>)</a:t>
            </a:r>
            <a:endParaRPr lang="en-US" smtClean="0"/>
          </a:p>
          <a:p>
            <a:r>
              <a:rPr lang="ru-RU" smtClean="0"/>
              <a:t>Модули</a:t>
            </a:r>
            <a:r>
              <a:rPr lang="en-US"/>
              <a:t>:</a:t>
            </a:r>
            <a:endParaRPr lang="ru-RU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 smtClean="0"/>
              <a:t>QM</a:t>
            </a:r>
            <a:r>
              <a:rPr lang="en-US" smtClean="0"/>
              <a:t> (</a:t>
            </a:r>
            <a:r>
              <a:rPr lang="en-US"/>
              <a:t>Quality </a:t>
            </a:r>
            <a:r>
              <a:rPr lang="en-US" smtClean="0"/>
              <a:t>Managmnet)</a:t>
            </a:r>
            <a:endParaRPr lang="ru-RU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b="1"/>
              <a:t>PP/DS</a:t>
            </a:r>
            <a:r>
              <a:rPr lang="en-US"/>
              <a:t> (Production Planning</a:t>
            </a:r>
            <a:r>
              <a:rPr lang="en-US" smtClean="0"/>
              <a:t>)</a:t>
            </a:r>
            <a:endParaRPr lang="ru-RU"/>
          </a:p>
          <a:p>
            <a:pPr marL="285750" indent="-285750">
              <a:buFont typeface="Arial" pitchFamily="34" charset="0"/>
              <a:buChar char="•"/>
            </a:pPr>
            <a:r>
              <a:rPr lang="en-US" b="1"/>
              <a:t>MM</a:t>
            </a:r>
            <a:r>
              <a:rPr lang="en-US"/>
              <a:t> (Material Managment)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/>
              <a:t>S</a:t>
            </a:r>
            <a:r>
              <a:rPr lang="en-US" b="1" smtClean="0"/>
              <a:t>D</a:t>
            </a:r>
            <a:r>
              <a:rPr lang="en-US" smtClean="0"/>
              <a:t> </a:t>
            </a:r>
            <a:r>
              <a:rPr lang="en-US"/>
              <a:t>(Sales and Distribution</a:t>
            </a:r>
            <a:r>
              <a:rPr lang="en-US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smtClean="0"/>
              <a:t>HCM-HR, </a:t>
            </a:r>
            <a:r>
              <a:rPr lang="en-US" b="1"/>
              <a:t>HCM-Payroll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smtClean="0"/>
              <a:t>FI </a:t>
            </a:r>
            <a:r>
              <a:rPr lang="en-US"/>
              <a:t>(</a:t>
            </a:r>
            <a:r>
              <a:rPr lang="en-US" smtClean="0"/>
              <a:t>Finance), </a:t>
            </a:r>
            <a:r>
              <a:rPr lang="en-US" b="1" smtClean="0"/>
              <a:t>CO</a:t>
            </a:r>
            <a:r>
              <a:rPr lang="en-US" smtClean="0"/>
              <a:t> </a:t>
            </a:r>
            <a:r>
              <a:rPr lang="en-US"/>
              <a:t>(Controling</a:t>
            </a:r>
            <a:r>
              <a:rPr lang="en-US" smtClean="0"/>
              <a:t>)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ru-RU" b="1" smtClean="0"/>
              <a:t>С</a:t>
            </a:r>
            <a:r>
              <a:rPr lang="en-US" b="1"/>
              <a:t>O-PA </a:t>
            </a:r>
            <a:r>
              <a:rPr lang="en-US"/>
              <a:t>(Profitability Analysis)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/>
              <a:t>RE</a:t>
            </a:r>
            <a:r>
              <a:rPr lang="en-US"/>
              <a:t> (Real Estate Management)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1" y="1183423"/>
            <a:ext cx="5331002" cy="39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SAP FIORI Launchpad (FLP)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2018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mtClean="0"/>
              <a:t>*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://finance.utoronto.ca/knowledgecentre/intro-to-fiori-launchpad/</a:t>
            </a:r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012581"/>
            <a:ext cx="94678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445477" y="4101269"/>
            <a:ext cx="72214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Важно понимать, что FLP - Fiori Launchpad - это не только транзакция в S/4HANA</a:t>
            </a:r>
          </a:p>
          <a:p>
            <a:r>
              <a:rPr lang="ru-RU"/>
              <a:t>Например, на </a:t>
            </a:r>
            <a:r>
              <a:rPr lang="ru-RU" smtClean="0"/>
              <a:t>скриншотн </a:t>
            </a:r>
            <a:r>
              <a:rPr lang="ru-RU"/>
              <a:t>приведён Fiori Launchpad Университета </a:t>
            </a:r>
            <a:r>
              <a:rPr lang="ru-RU" smtClean="0"/>
              <a:t>Торонто*. Такой </a:t>
            </a:r>
            <a:r>
              <a:rPr lang="ru-RU"/>
              <a:t>же Fiori Launchpad Вы сможете сделать и для своей организации.</a:t>
            </a:r>
          </a:p>
          <a:p>
            <a:r>
              <a:rPr lang="ru-RU" smtClean="0"/>
              <a:t>Объединив </a:t>
            </a:r>
            <a:r>
              <a:rPr lang="ru-RU"/>
              <a:t>концепции. </a:t>
            </a:r>
            <a:r>
              <a:rPr lang="ru-RU" smtClean="0"/>
              <a:t>Единая </a:t>
            </a:r>
            <a:r>
              <a:rPr lang="ru-RU"/>
              <a:t>точка входа. Плиточный интерфейс. Видимость плиток зависит от роли, присвоенной пользователю.</a:t>
            </a:r>
          </a:p>
        </p:txBody>
      </p:sp>
    </p:spTree>
    <p:extLst>
      <p:ext uri="{BB962C8B-B14F-4D97-AF65-F5344CB8AC3E}">
        <p14:creationId xmlns:p14="http://schemas.microsoft.com/office/powerpoint/2010/main" val="12630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НАСТРАИВАЕМ </a:t>
            </a:r>
            <a:r>
              <a:rPr lang="en-US" dirty="0" smtClean="0"/>
              <a:t>SAP FIORI LAUNCHPAD (FLP)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6733" y="1180014"/>
            <a:ext cx="3523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Создать плитку для ранее разработанного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-приложения в </a:t>
            </a:r>
            <a:r>
              <a:rPr lang="en-US" i="1" dirty="0" smtClean="0">
                <a:solidFill>
                  <a:srgbClr val="0070C0"/>
                </a:solidFill>
              </a:rPr>
              <a:t>FLP</a:t>
            </a:r>
            <a:r>
              <a:rPr lang="ru-RU" i="1" dirty="0" smtClean="0">
                <a:solidFill>
                  <a:srgbClr val="0070C0"/>
                </a:solidFill>
              </a:rPr>
              <a:t>. Создать роль и пользователя для доступа к этой плитке.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i="1" dirty="0" smtClean="0">
                <a:solidFill>
                  <a:srgbClr val="0070C0"/>
                </a:solidFill>
              </a:rPr>
              <a:t>Проверить возможность использования </a:t>
            </a:r>
            <a:r>
              <a:rPr lang="en-US" i="1" dirty="0" smtClean="0">
                <a:solidFill>
                  <a:srgbClr val="0070C0"/>
                </a:solidFill>
              </a:rPr>
              <a:t>FLP </a:t>
            </a:r>
            <a:r>
              <a:rPr lang="ru-RU" i="1" dirty="0" smtClean="0">
                <a:solidFill>
                  <a:srgbClr val="0070C0"/>
                </a:solidFill>
              </a:rPr>
              <a:t>как единой точки входа для пользователей </a:t>
            </a:r>
            <a:r>
              <a:rPr lang="en-US" i="1" dirty="0" smtClean="0">
                <a:solidFill>
                  <a:srgbClr val="0070C0"/>
                </a:solidFill>
              </a:rPr>
              <a:t>SAP</a:t>
            </a:r>
            <a:r>
              <a:rPr lang="ru-RU" i="1" dirty="0" smtClean="0">
                <a:solidFill>
                  <a:srgbClr val="0070C0"/>
                </a:solidFill>
              </a:rPr>
              <a:t>-системы.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267957"/>
            <a:ext cx="4405042" cy="41206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89508" y="5504873"/>
            <a:ext cx="332883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/>
              <a:t>/</a:t>
            </a:r>
            <a:r>
              <a:rPr lang="en-US" dirty="0" smtClean="0"/>
              <a:t>UI2/FLP</a:t>
            </a:r>
          </a:p>
          <a:p>
            <a:pPr algn="ctr"/>
            <a:r>
              <a:rPr lang="en-US" dirty="0" smtClean="0"/>
              <a:t>/UI2/FLPD_CUST</a:t>
            </a:r>
          </a:p>
          <a:p>
            <a:pPr algn="ctr"/>
            <a:r>
              <a:rPr lang="en-US" dirty="0" smtClean="0"/>
              <a:t>/UI2/SEMOBJ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1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НАСТРАИВАЕМ </a:t>
            </a:r>
            <a:r>
              <a:rPr lang="en-US" dirty="0" smtClean="0"/>
              <a:t>SAP FIORI LAUNCHPAD (FLP)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36733" y="1180014"/>
            <a:ext cx="3523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Создать плитку для ранее разработанного </a:t>
            </a:r>
            <a:r>
              <a:rPr lang="en-US" i="1" dirty="0" smtClean="0">
                <a:solidFill>
                  <a:srgbClr val="0070C0"/>
                </a:solidFill>
              </a:rPr>
              <a:t>FIORI</a:t>
            </a:r>
            <a:r>
              <a:rPr lang="ru-RU" i="1" dirty="0" smtClean="0">
                <a:solidFill>
                  <a:srgbClr val="0070C0"/>
                </a:solidFill>
              </a:rPr>
              <a:t>-приложения в </a:t>
            </a:r>
            <a:r>
              <a:rPr lang="en-US" i="1" dirty="0" smtClean="0">
                <a:solidFill>
                  <a:srgbClr val="0070C0"/>
                </a:solidFill>
              </a:rPr>
              <a:t>FLP</a:t>
            </a:r>
            <a:r>
              <a:rPr lang="ru-RU" i="1" dirty="0" smtClean="0">
                <a:solidFill>
                  <a:srgbClr val="0070C0"/>
                </a:solidFill>
              </a:rPr>
              <a:t>. Создать роль и пользователя для доступа к этой плитке.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i="1" dirty="0" smtClean="0">
                <a:solidFill>
                  <a:srgbClr val="0070C0"/>
                </a:solidFill>
              </a:rPr>
              <a:t>Проверить возможность использования </a:t>
            </a:r>
            <a:r>
              <a:rPr lang="en-US" i="1" dirty="0" smtClean="0">
                <a:solidFill>
                  <a:srgbClr val="0070C0"/>
                </a:solidFill>
              </a:rPr>
              <a:t>FLP </a:t>
            </a:r>
            <a:r>
              <a:rPr lang="ru-RU" i="1" dirty="0" smtClean="0">
                <a:solidFill>
                  <a:srgbClr val="0070C0"/>
                </a:solidFill>
              </a:rPr>
              <a:t>как единой точки входа для пользователей </a:t>
            </a:r>
            <a:r>
              <a:rPr lang="en-US" i="1" dirty="0" smtClean="0">
                <a:solidFill>
                  <a:srgbClr val="0070C0"/>
                </a:solidFill>
              </a:rPr>
              <a:t>SAP</a:t>
            </a:r>
            <a:r>
              <a:rPr lang="ru-RU" i="1" dirty="0" smtClean="0">
                <a:solidFill>
                  <a:srgbClr val="0070C0"/>
                </a:solidFill>
              </a:rPr>
              <a:t>-системы.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267957"/>
            <a:ext cx="4405042" cy="412065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3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FIORI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02175"/>
            <a:ext cx="5491203" cy="5107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03947" y="1200926"/>
            <a:ext cx="8508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openSAP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6525137" y="2016425"/>
            <a:ext cx="3520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Understanding SAP Fiori Launchpad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25137" y="2604032"/>
            <a:ext cx="4941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Developing and Extending SAP Fiori Elements Apps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25137" y="3253043"/>
            <a:ext cx="469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SAP Fiori Overview: Design, Develop and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9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FIORI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98413" y="1177388"/>
            <a:ext cx="8508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/>
              <a:t>Центр Обучения </a:t>
            </a:r>
            <a:r>
              <a:rPr lang="ru-RU" sz="3600" dirty="0" smtClean="0"/>
              <a:t>SAP</a:t>
            </a:r>
            <a:endParaRPr lang="en-US" sz="36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3" y="1286171"/>
            <a:ext cx="4598236" cy="43030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68008" y="3798815"/>
            <a:ext cx="53540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UX100 - SAP Fiori: </a:t>
            </a:r>
            <a:r>
              <a:rPr lang="ru-RU" dirty="0">
                <a:hlinkClick r:id="rId3"/>
              </a:rPr>
              <a:t>Основы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hlinkClick r:id="rId4"/>
              </a:rPr>
              <a:t>UX200 </a:t>
            </a:r>
            <a:r>
              <a:rPr lang="ru-RU" dirty="0">
                <a:hlinkClick r:id="rId4"/>
              </a:rPr>
              <a:t>- SAP Fiori: Системное администрирование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UX410 </a:t>
            </a:r>
            <a:r>
              <a:rPr lang="en-US" dirty="0">
                <a:hlinkClick r:id="rId5"/>
              </a:rPr>
              <a:t>- </a:t>
            </a:r>
            <a:r>
              <a:rPr lang="en-US" dirty="0" err="1">
                <a:hlinkClick r:id="rId5"/>
              </a:rPr>
              <a:t>Разработка</a:t>
            </a:r>
            <a:r>
              <a:rPr lang="en-US" dirty="0">
                <a:hlinkClick r:id="rId5"/>
              </a:rPr>
              <a:t> SAP Fiori </a:t>
            </a:r>
            <a:r>
              <a:rPr lang="en-US" dirty="0" err="1">
                <a:hlinkClick r:id="rId5"/>
              </a:rPr>
              <a:t>приложений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548649" y="17674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Вы также можете продолжить обучение</a:t>
            </a:r>
            <a:r>
              <a:rPr lang="en-US" dirty="0"/>
              <a:t> </a:t>
            </a:r>
            <a:r>
              <a:rPr lang="en-US" dirty="0" smtClean="0"/>
              <a:t>UX</a:t>
            </a:r>
            <a:r>
              <a:rPr lang="ru-RU" dirty="0" smtClean="0"/>
              <a:t>-дизайну и </a:t>
            </a:r>
            <a:r>
              <a:rPr lang="en-US" dirty="0" smtClean="0"/>
              <a:t>SAP FIORI </a:t>
            </a:r>
            <a:r>
              <a:rPr lang="ru-RU" dirty="0" smtClean="0"/>
              <a:t>на </a:t>
            </a:r>
            <a:r>
              <a:rPr lang="ru-RU" dirty="0"/>
              <a:t>очных или онлайн курсах Центра Обучения SAP в Москве. Обучение платное, но при устройстве на работу за такое обучение не редко платит работодатель. </a:t>
            </a:r>
          </a:p>
          <a:p>
            <a:r>
              <a:rPr lang="ru-RU" dirty="0"/>
              <a:t>С расписанием можно ознакомиться на </a:t>
            </a:r>
            <a:r>
              <a:rPr lang="ru-RU" dirty="0">
                <a:hlinkClick r:id="rId6"/>
              </a:rPr>
              <a:t>официальном сайте Центра</a:t>
            </a:r>
            <a:r>
              <a:rPr lang="ru-RU" dirty="0"/>
              <a:t>, а сами курсы относящиеся к соответствующей теме представлены списком ниже:</a:t>
            </a:r>
          </a:p>
        </p:txBody>
      </p:sp>
    </p:spTree>
    <p:extLst>
      <p:ext uri="{BB962C8B-B14F-4D97-AF65-F5344CB8AC3E}">
        <p14:creationId xmlns:p14="http://schemas.microsoft.com/office/powerpoint/2010/main" val="219233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FIORI	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4" y="1083295"/>
            <a:ext cx="9806906" cy="32243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8434" y="4459752"/>
            <a:ext cx="49900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https://training.sap.com/certification/c_fiordev_20-sap-certified-development-associate---sap-fiori-application-developer-g/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0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BASIS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13074" y="963620"/>
            <a:ext cx="414408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Основные</a:t>
            </a:r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задачи 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   SAP BASIS</a:t>
            </a:r>
            <a:endParaRPr lang="ru-RU" sz="4000" dirty="0"/>
          </a:p>
        </p:txBody>
      </p:sp>
      <p:sp>
        <p:nvSpPr>
          <p:cNvPr id="7" name="Rectangle 6"/>
          <p:cNvSpPr/>
          <p:nvPr/>
        </p:nvSpPr>
        <p:spPr>
          <a:xfrm>
            <a:off x="5728445" y="241017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Установка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 обновление SAP систем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Мониторинг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работы SAP систем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Создание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учётных записей и ролей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Присвоение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полномочий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Работа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 транспортными запросами и транспортной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ситемой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456100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Установка нот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Помощь консультантам по модулю в устранении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ошибок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Регистрация систем, инцидентов,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учётных записей в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Launchpad 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 и многое другое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00" y="1386719"/>
            <a:ext cx="4220799" cy="278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КАРТИНА В ИЗУЧЕНИИ </a:t>
            </a:r>
            <a:r>
              <a:rPr lang="en-US" dirty="0" smtClean="0"/>
              <a:t>SAP BASIS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5" y="1200926"/>
            <a:ext cx="3536768" cy="47156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38487" y="961971"/>
            <a:ext cx="6096000" cy="443198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Обучение Basis-задачам на </a:t>
            </a:r>
            <a:r>
              <a:rPr lang="ru-RU" dirty="0"/>
              <a:t>уровне операционной системы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en-US" i="1" dirty="0" smtClean="0">
                <a:solidFill>
                  <a:schemeClr val="accent1"/>
                </a:solidFill>
              </a:rPr>
              <a:t>      </a:t>
            </a:r>
            <a:r>
              <a:rPr lang="ru-RU" i="1" dirty="0">
                <a:solidFill>
                  <a:srgbClr val="0070C0"/>
                </a:solidFill>
              </a:rPr>
              <a:t>Больше на </a:t>
            </a:r>
            <a:r>
              <a:rPr lang="ru-RU" i="1" dirty="0" smtClean="0">
                <a:solidFill>
                  <a:srgbClr val="0070C0"/>
                </a:solidFill>
              </a:rPr>
              <a:t>практическом занятии </a:t>
            </a:r>
            <a:r>
              <a:rPr lang="en-US" i="1" dirty="0" smtClean="0">
                <a:solidFill>
                  <a:srgbClr val="0070C0"/>
                </a:solidFill>
              </a:rPr>
              <a:t>“</a:t>
            </a:r>
            <a:r>
              <a:rPr lang="ru-RU" i="1" dirty="0" smtClean="0">
                <a:solidFill>
                  <a:srgbClr val="0070C0"/>
                </a:solidFill>
              </a:rPr>
              <a:t>Изменение </a:t>
            </a:r>
            <a:r>
              <a:rPr lang="ru-RU" i="1" dirty="0">
                <a:solidFill>
                  <a:srgbClr val="0070C0"/>
                </a:solidFill>
              </a:rPr>
              <a:t>параметров профиля и </a:t>
            </a:r>
            <a:r>
              <a:rPr lang="ru-RU" i="1" dirty="0" smtClean="0">
                <a:solidFill>
                  <a:srgbClr val="0070C0"/>
                </a:solidFill>
              </a:rPr>
              <a:t>перезапуск </a:t>
            </a:r>
            <a:r>
              <a:rPr lang="ru-RU" i="1" dirty="0">
                <a:solidFill>
                  <a:srgbClr val="0070C0"/>
                </a:solidFill>
              </a:rPr>
              <a:t>SAP NetWeaver </a:t>
            </a:r>
            <a:r>
              <a:rPr lang="ru-RU" i="1" smtClean="0">
                <a:solidFill>
                  <a:srgbClr val="0070C0"/>
                </a:solidFill>
              </a:rPr>
              <a:t>AS</a:t>
            </a:r>
            <a:r>
              <a:rPr lang="en-US" i="1" smtClean="0">
                <a:solidFill>
                  <a:srgbClr val="0070C0"/>
                </a:solidFill>
              </a:rPr>
              <a:t>”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Обучение Basis-задачам на </a:t>
            </a:r>
            <a:r>
              <a:rPr lang="ru-RU" dirty="0" smtClean="0"/>
              <a:t>уровне базы данных.</a:t>
            </a:r>
            <a:endParaRPr lang="en-US" dirty="0" smtClean="0"/>
          </a:p>
          <a:p>
            <a:r>
              <a:rPr lang="en-US" i="1" dirty="0" smtClean="0">
                <a:solidFill>
                  <a:srgbClr val="0070C0"/>
                </a:solidFill>
              </a:rPr>
              <a:t>   </a:t>
            </a:r>
            <a:r>
              <a:rPr lang="ru-RU" i="1" dirty="0" smtClean="0">
                <a:solidFill>
                  <a:srgbClr val="0070C0"/>
                </a:solidFill>
              </a:rPr>
              <a:t>Больше </a:t>
            </a:r>
            <a:r>
              <a:rPr lang="ru-RU" i="1" dirty="0">
                <a:solidFill>
                  <a:srgbClr val="0070C0"/>
                </a:solidFill>
              </a:rPr>
              <a:t>на практическом занятии </a:t>
            </a:r>
            <a:r>
              <a:rPr lang="en-US" i="1" dirty="0" smtClean="0">
                <a:solidFill>
                  <a:srgbClr val="0070C0"/>
                </a:solidFill>
              </a:rPr>
              <a:t>“</a:t>
            </a:r>
            <a:r>
              <a:rPr lang="ru-RU" i="1" dirty="0">
                <a:solidFill>
                  <a:srgbClr val="0070C0"/>
                </a:solidFill>
              </a:rPr>
              <a:t>Подключение к SAP HANA в IDE </a:t>
            </a:r>
            <a:r>
              <a:rPr lang="ru-RU" i="1">
                <a:solidFill>
                  <a:srgbClr val="0070C0"/>
                </a:solidFill>
              </a:rPr>
              <a:t>Eclipse</a:t>
            </a:r>
            <a:r>
              <a:rPr lang="en-US" i="1" smtClean="0">
                <a:solidFill>
                  <a:srgbClr val="0070C0"/>
                </a:solidFill>
              </a:rPr>
              <a:t>”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Обучение Basis-задачам на уровне </a:t>
            </a:r>
            <a:r>
              <a:rPr lang="ru-RU" dirty="0" smtClean="0"/>
              <a:t>сервера приложений</a:t>
            </a:r>
            <a:r>
              <a:rPr lang="en-US" dirty="0" smtClean="0"/>
              <a:t>.</a:t>
            </a:r>
            <a:r>
              <a:rPr lang="en-US" i="1" dirty="0" smtClean="0">
                <a:solidFill>
                  <a:schemeClr val="accent1"/>
                </a:solidFill>
              </a:rPr>
              <a:t> </a:t>
            </a:r>
            <a:r>
              <a:rPr lang="ru-RU" i="1" dirty="0">
                <a:solidFill>
                  <a:srgbClr val="0070C0"/>
                </a:solidFill>
              </a:rPr>
              <a:t>Больше на практическом занятии </a:t>
            </a:r>
            <a:r>
              <a:rPr lang="en-US" i="1" dirty="0" smtClean="0">
                <a:solidFill>
                  <a:srgbClr val="0070C0"/>
                </a:solidFill>
              </a:rPr>
              <a:t>“</a:t>
            </a:r>
            <a:r>
              <a:rPr lang="ru-RU" i="1" dirty="0">
                <a:solidFill>
                  <a:srgbClr val="0070C0"/>
                </a:solidFill>
              </a:rPr>
              <a:t>Создание роли, трасировка полномочий</a:t>
            </a:r>
            <a:r>
              <a:rPr lang="en-US" i="1" dirty="0" smtClean="0">
                <a:solidFill>
                  <a:srgbClr val="0070C0"/>
                </a:solidFill>
              </a:rPr>
              <a:t>” </a:t>
            </a:r>
            <a:r>
              <a:rPr lang="ru-RU" i="1" dirty="0" smtClean="0">
                <a:solidFill>
                  <a:srgbClr val="0070C0"/>
                </a:solidFill>
              </a:rPr>
              <a:t>и  </a:t>
            </a:r>
            <a:r>
              <a:rPr lang="en-US" i="1" dirty="0" smtClean="0">
                <a:solidFill>
                  <a:srgbClr val="0070C0"/>
                </a:solidFill>
              </a:rPr>
              <a:t>“</a:t>
            </a:r>
            <a:r>
              <a:rPr lang="ru-RU" i="1" dirty="0">
                <a:solidFill>
                  <a:srgbClr val="0070C0"/>
                </a:solidFill>
              </a:rPr>
              <a:t>Читаем </a:t>
            </a:r>
            <a:r>
              <a:rPr lang="en-US" i="1" dirty="0">
                <a:solidFill>
                  <a:srgbClr val="0070C0"/>
                </a:solidFill>
              </a:rPr>
              <a:t>ABAP Dump-</a:t>
            </a:r>
            <a:r>
              <a:rPr lang="ru-RU" i="1" dirty="0">
                <a:solidFill>
                  <a:srgbClr val="0070C0"/>
                </a:solidFill>
              </a:rPr>
              <a:t>ы</a:t>
            </a:r>
            <a:r>
              <a:rPr lang="en-US" i="1" dirty="0" smtClean="0">
                <a:solidFill>
                  <a:srgbClr val="0070C0"/>
                </a:solidFill>
              </a:rPr>
              <a:t>”</a:t>
            </a:r>
            <a:endParaRPr lang="ru-RU" dirty="0" smtClean="0">
              <a:solidFill>
                <a:srgbClr val="0070C0"/>
              </a:solidFill>
            </a:endParaRPr>
          </a:p>
          <a:p>
            <a:endParaRPr lang="ru-RU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sz="24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38487" y="10682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Установленная</a:t>
            </a:r>
            <a:r>
              <a:rPr lang="en-US" dirty="0"/>
              <a:t> </a:t>
            </a:r>
            <a:r>
              <a:rPr lang="en-US" dirty="0" err="1"/>
              <a:t>нами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хорошо</a:t>
            </a:r>
            <a:r>
              <a:rPr lang="en-US" dirty="0"/>
              <a:t> </a:t>
            </a:r>
            <a:r>
              <a:rPr lang="en-US" dirty="0" err="1"/>
              <a:t>подходит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 smtClean="0"/>
              <a:t>изучения и практики в</a:t>
            </a:r>
            <a:r>
              <a:rPr lang="en-US" dirty="0"/>
              <a:t> </a:t>
            </a:r>
            <a:r>
              <a:rPr lang="ru-RU" dirty="0" smtClean="0"/>
              <a:t>вопросах </a:t>
            </a:r>
            <a:r>
              <a:rPr lang="en-US" dirty="0" smtClean="0"/>
              <a:t>SAP BASIS.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КОНЦЕПЦИЯ ПОЛНОМОЧИЙ В </a:t>
            </a:r>
            <a:r>
              <a:rPr lang="en-US" dirty="0" smtClean="0"/>
              <a:t>SAP NETWEAVER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200926"/>
            <a:ext cx="4012169" cy="40121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34148" y="110421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Роли могут быть: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Стандартными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Z</a:t>
            </a:r>
            <a:r>
              <a:rPr lang="en-US" dirty="0" smtClean="0"/>
              <a:t> </a:t>
            </a:r>
            <a:r>
              <a:rPr lang="ru-RU" dirty="0" smtClean="0"/>
              <a:t>(по </a:t>
            </a:r>
            <a:r>
              <a:rPr lang="ru-RU" dirty="0"/>
              <a:t>аналогии с Z кодом, о котором мы говорили в разделе про ABAP) 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4148" y="23141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Роли могут быть: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dirty="0"/>
              <a:t>Одиночными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ru-RU" dirty="0"/>
              <a:t>Групповыми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4148" y="33067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Компоненты роли: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Транзакции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Профили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Авторизационные объекты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Организационные уровни</a:t>
            </a:r>
          </a:p>
        </p:txBody>
      </p:sp>
    </p:spTree>
    <p:extLst>
      <p:ext uri="{BB962C8B-B14F-4D97-AF65-F5344CB8AC3E}">
        <p14:creationId xmlns:p14="http://schemas.microsoft.com/office/powerpoint/2010/main" val="45367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КОНЦЕПЦИЯ ПОЛНОМОЧИЙ В </a:t>
            </a:r>
            <a:r>
              <a:rPr lang="en-US" dirty="0" smtClean="0"/>
              <a:t>SAP NETWEAVER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88930" y="1320501"/>
            <a:ext cx="511247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                           </a:t>
            </a:r>
            <a:r>
              <a:rPr lang="ru-RU" b="1" smtClean="0"/>
              <a:t>Профиль </a:t>
            </a:r>
            <a:r>
              <a:rPr lang="en-US" b="1" smtClean="0"/>
              <a:t>SAP_ALL</a:t>
            </a:r>
          </a:p>
          <a:p>
            <a:endParaRPr lang="en-US"/>
          </a:p>
          <a:p>
            <a:r>
              <a:rPr lang="ru-RU"/>
              <a:t>Этот составной профиль содержит все полномочия SAP, </a:t>
            </a:r>
            <a:r>
              <a:rPr lang="en-US" smtClean="0"/>
              <a:t> </a:t>
            </a:r>
            <a:r>
              <a:rPr lang="ru-RU" smtClean="0"/>
              <a:t>таким образом </a:t>
            </a:r>
            <a:r>
              <a:rPr lang="ru-RU"/>
              <a:t>пользователь с этим профилем может выполнять </a:t>
            </a:r>
            <a:r>
              <a:rPr lang="ru-RU" smtClean="0"/>
              <a:t>любые задачи в SAP системе. </a:t>
            </a:r>
          </a:p>
          <a:p>
            <a:r>
              <a:rPr lang="ru-RU" smtClean="0"/>
              <a:t>Обычно используется только в системах разработки. В продуктивных системах, только в силу крайней необходимости.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525301"/>
            <a:ext cx="5421196" cy="2527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489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681221" y="1229503"/>
            <a:ext cx="44311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SAP Enterprise Portal </a:t>
            </a:r>
            <a:r>
              <a:rPr lang="ru-RU" b="1" smtClean="0"/>
              <a:t>- </a:t>
            </a:r>
            <a:r>
              <a:rPr lang="ru-RU" smtClean="0"/>
              <a:t>Корпоратиный портал.</a:t>
            </a:r>
            <a:endParaRPr lang="en-US" smtClean="0"/>
          </a:p>
          <a:p>
            <a:endParaRPr lang="en-US" b="1"/>
          </a:p>
          <a:p>
            <a:r>
              <a:rPr lang="en-US" b="1" smtClean="0"/>
              <a:t>SAP TM (Transport managment) </a:t>
            </a:r>
            <a:r>
              <a:rPr lang="ru-RU"/>
              <a:t> – система управления транспортом, предоставляющая бизнесу инструменты для оперативного планирования и управления перевозками, маршрутизации транспорта и исполнения доставок</a:t>
            </a:r>
            <a:r>
              <a:rPr lang="ru-RU" smtClean="0"/>
              <a:t>.</a:t>
            </a:r>
            <a:endParaRPr lang="en-US" smtClean="0"/>
          </a:p>
          <a:p>
            <a:endParaRPr lang="en-US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0" y="1338145"/>
            <a:ext cx="4144334" cy="44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СОЗДАНИЕ РОЛИ ТРАССИРОВКА ПОЛНОМОЧИЙ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02534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6421708" y="1639079"/>
            <a:ext cx="42114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Проверить недостающие полномочия пользователя и создать для них роль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Создать транзакцию для ранее разработанной </a:t>
            </a:r>
            <a:r>
              <a:rPr lang="en-US" i="1" dirty="0" smtClean="0">
                <a:solidFill>
                  <a:srgbClr val="0070C0"/>
                </a:solidFill>
              </a:rPr>
              <a:t>ABAP</a:t>
            </a:r>
            <a:r>
              <a:rPr lang="ru-RU" i="1" dirty="0" smtClean="0">
                <a:solidFill>
                  <a:srgbClr val="0070C0"/>
                </a:solidFill>
              </a:rPr>
              <a:t>-программы. Создать роль с доступом к этой транзакции тем самым получив общее понимание концепции ролей и полномочий в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35994" y="5503817"/>
            <a:ext cx="3328831" cy="113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PFCG, SU53, SU01</a:t>
            </a: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9079"/>
            <a:ext cx="5605019" cy="33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СОЗДАНИЕ РОЛИ ТРАССИРОВКА ПОЛНОМОЧИЙ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21708" y="1639079"/>
            <a:ext cx="42114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Проверить недостающие полномочия пользователя и создать для них роль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Добавить в ранее разработанную </a:t>
            </a:r>
            <a:r>
              <a:rPr lang="en-US" i="1" dirty="0" smtClean="0">
                <a:solidFill>
                  <a:srgbClr val="0070C0"/>
                </a:solidFill>
              </a:rPr>
              <a:t>ABAP </a:t>
            </a:r>
            <a:r>
              <a:rPr lang="ru-RU" i="1" dirty="0" smtClean="0">
                <a:solidFill>
                  <a:srgbClr val="0070C0"/>
                </a:solidFill>
              </a:rPr>
              <a:t>программу объект полномочий. Создать роль с этим объектом, тем самым получив общее понимние концепции ролей и полномочий в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35994" y="5503817"/>
            <a:ext cx="3328831" cy="113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PFCG, SU53, SU01</a:t>
            </a:r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9079"/>
            <a:ext cx="5605019" cy="33665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5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МОНИТОРИНГ В </a:t>
            </a:r>
            <a:r>
              <a:rPr lang="en-US" dirty="0" smtClean="0"/>
              <a:t>SAP NETWEAVER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4" y="1110017"/>
            <a:ext cx="7848600" cy="3552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404" y="4895955"/>
            <a:ext cx="521860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/>
              <a:t>Анализ системного</a:t>
            </a:r>
            <a:r>
              <a:rPr lang="en-US" i="1" dirty="0" smtClean="0"/>
              <a:t> </a:t>
            </a:r>
            <a:r>
              <a:rPr lang="ru-RU" i="1" dirty="0" smtClean="0"/>
              <a:t>журнала (тр. </a:t>
            </a:r>
            <a:r>
              <a:rPr lang="en-US" i="1" dirty="0" smtClean="0"/>
              <a:t>SM21</a:t>
            </a:r>
            <a:r>
              <a:rPr lang="ru-RU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Анализ журнала </a:t>
            </a:r>
            <a:r>
              <a:rPr lang="en-US" i="1" dirty="0"/>
              <a:t>ABAP</a:t>
            </a:r>
            <a:r>
              <a:rPr lang="ru-RU" i="1" dirty="0"/>
              <a:t> </a:t>
            </a:r>
            <a:r>
              <a:rPr lang="en-US" i="1" dirty="0"/>
              <a:t>Dump-</a:t>
            </a:r>
            <a:r>
              <a:rPr lang="ru-RU" i="1" dirty="0"/>
              <a:t>ов (тр.</a:t>
            </a:r>
            <a:r>
              <a:rPr lang="en-US" i="1" dirty="0" smtClean="0"/>
              <a:t>ST22)</a:t>
            </a:r>
            <a:endParaRPr lang="ru-RU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/>
              <a:t>Анализ журнала фоновых заданий (тр.</a:t>
            </a:r>
            <a:r>
              <a:rPr lang="en-US" i="1" dirty="0" smtClean="0"/>
              <a:t>SM37</a:t>
            </a:r>
            <a:r>
              <a:rPr lang="ru-RU" i="1" dirty="0" smtClean="0"/>
              <a:t>)</a:t>
            </a:r>
            <a:r>
              <a:rPr lang="en-US" i="1" dirty="0" smtClean="0"/>
              <a:t> </a:t>
            </a:r>
            <a:endParaRPr lang="ru-RU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 smtClean="0"/>
              <a:t>Анализ журнала блокировок (тр.</a:t>
            </a:r>
            <a:r>
              <a:rPr lang="en-US" i="1" dirty="0" smtClean="0"/>
              <a:t>SM1</a:t>
            </a:r>
            <a:r>
              <a:rPr lang="ru-RU" i="1" dirty="0" smtClean="0"/>
              <a:t>2</a:t>
            </a:r>
            <a:r>
              <a:rPr lang="en-US" i="1" smtClean="0"/>
              <a:t>/SMENQ</a:t>
            </a:r>
            <a:r>
              <a:rPr lang="ru-RU" i="1" smtClean="0"/>
              <a:t>)</a:t>
            </a:r>
            <a:endParaRPr lang="en-US" i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smtClean="0"/>
              <a:t>Анализ файлов ошибок (тр.</a:t>
            </a:r>
            <a:r>
              <a:rPr lang="en-US" i="1" smtClean="0"/>
              <a:t>ST11</a:t>
            </a:r>
            <a:r>
              <a:rPr lang="ru-RU" i="1" smtClean="0"/>
              <a:t>) </a:t>
            </a: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4337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 В </a:t>
            </a:r>
            <a:r>
              <a:rPr lang="en-US" dirty="0"/>
              <a:t>SAP NETWEAVER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07269" y="2482958"/>
            <a:ext cx="44936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61193" y="1106911"/>
            <a:ext cx="45857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i="1" dirty="0"/>
              <a:t>Анализ </a:t>
            </a:r>
            <a:r>
              <a:rPr lang="ru-RU" sz="3600" i="1" dirty="0" smtClean="0"/>
              <a:t>системного журнала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645001" y="4034723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SM21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8" y="1291176"/>
            <a:ext cx="6136462" cy="23835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71061" y="2307240"/>
            <a:ext cx="4275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Журнал системного лога содержат информацию об ошибках предупреждениях, блокировках пользователей из-за неудачных попыток входа в систему и множестве </a:t>
            </a:r>
            <a:r>
              <a:rPr lang="ru-RU" dirty="0" smtClean="0"/>
              <a:t>другой полезной информации. </a:t>
            </a:r>
            <a:r>
              <a:rPr lang="ru-RU" dirty="0"/>
              <a:t>Анализ журнала </a:t>
            </a:r>
            <a:r>
              <a:rPr lang="ru-RU" dirty="0" smtClean="0"/>
              <a:t>позволяет </a:t>
            </a:r>
            <a:r>
              <a:rPr lang="ru-RU" dirty="0"/>
              <a:t>найти проблемное место в работе системы.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 В </a:t>
            </a:r>
            <a:r>
              <a:rPr lang="en-US" dirty="0"/>
              <a:t>SAP NETWEAVER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40864" y="2282129"/>
            <a:ext cx="44936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Dump </a:t>
            </a:r>
            <a:r>
              <a:rPr lang="en-US" dirty="0"/>
              <a:t>в SAP </a:t>
            </a:r>
            <a:r>
              <a:rPr lang="en-US" dirty="0" err="1"/>
              <a:t>происходит</a:t>
            </a:r>
            <a:r>
              <a:rPr lang="en-US" dirty="0"/>
              <a:t>, </a:t>
            </a:r>
            <a:r>
              <a:rPr lang="en-US" dirty="0" err="1"/>
              <a:t>когда</a:t>
            </a:r>
            <a:r>
              <a:rPr lang="en-US" dirty="0"/>
              <a:t> ABAP-</a:t>
            </a:r>
            <a:r>
              <a:rPr lang="en-US" dirty="0" err="1"/>
              <a:t>программа</a:t>
            </a:r>
            <a:r>
              <a:rPr lang="en-US" dirty="0"/>
              <a:t> </a:t>
            </a:r>
            <a:r>
              <a:rPr lang="en-US" dirty="0" err="1"/>
              <a:t>запускается</a:t>
            </a:r>
            <a:r>
              <a:rPr lang="en-US" dirty="0"/>
              <a:t> и в </a:t>
            </a:r>
            <a:r>
              <a:rPr lang="en-US" dirty="0" err="1"/>
              <a:t>ходе</a:t>
            </a:r>
            <a:r>
              <a:rPr lang="en-US" dirty="0"/>
              <a:t> </a:t>
            </a:r>
            <a:r>
              <a:rPr lang="en-US" dirty="0" err="1"/>
              <a:t>её</a:t>
            </a:r>
            <a:r>
              <a:rPr lang="en-US" dirty="0"/>
              <a:t> </a:t>
            </a:r>
            <a:r>
              <a:rPr lang="en-US" dirty="0" err="1"/>
              <a:t>работы</a:t>
            </a:r>
            <a:r>
              <a:rPr lang="en-US" dirty="0"/>
              <a:t> </a:t>
            </a:r>
            <a:r>
              <a:rPr lang="en-US" dirty="0" err="1"/>
              <a:t>происходит</a:t>
            </a:r>
            <a:r>
              <a:rPr lang="en-US" dirty="0"/>
              <a:t> </a:t>
            </a:r>
            <a:r>
              <a:rPr lang="en-US" dirty="0" err="1"/>
              <a:t>ошибка</a:t>
            </a:r>
            <a:r>
              <a:rPr lang="en-US" dirty="0"/>
              <a:t>, </a:t>
            </a:r>
            <a:r>
              <a:rPr lang="en-US" dirty="0" err="1"/>
              <a:t>которую</a:t>
            </a:r>
            <a:r>
              <a:rPr lang="en-US" dirty="0"/>
              <a:t> </a:t>
            </a:r>
            <a:r>
              <a:rPr lang="en-US" dirty="0" err="1"/>
              <a:t>программа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может</a:t>
            </a:r>
            <a:r>
              <a:rPr lang="en-US" dirty="0"/>
              <a:t> </a:t>
            </a:r>
            <a:r>
              <a:rPr lang="en-US" dirty="0" err="1" smtClean="0"/>
              <a:t>обработать</a:t>
            </a:r>
            <a:r>
              <a:rPr lang="en-US" dirty="0" smtClean="0"/>
              <a:t>. </a:t>
            </a:r>
            <a:r>
              <a:rPr lang="ru-RU" dirty="0" smtClean="0"/>
              <a:t>Анализ журнала </a:t>
            </a:r>
            <a:r>
              <a:rPr lang="en-US" dirty="0" smtClean="0"/>
              <a:t>ABAP Dump-</a:t>
            </a:r>
            <a:r>
              <a:rPr lang="ru-RU" dirty="0" smtClean="0"/>
              <a:t>ов позволяет найти проблемное место в работе системы.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418953"/>
            <a:ext cx="5491162" cy="4084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61194" y="1106911"/>
            <a:ext cx="4037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i="1" dirty="0"/>
              <a:t>Анализ </a:t>
            </a:r>
            <a:r>
              <a:rPr lang="ru-RU" sz="3600" i="1" dirty="0" smtClean="0"/>
              <a:t>журнала</a:t>
            </a:r>
            <a:endParaRPr lang="en-US" sz="3600" i="1" dirty="0" smtClean="0"/>
          </a:p>
          <a:p>
            <a:pPr algn="ctr"/>
            <a:r>
              <a:rPr lang="ru-RU" sz="3600" i="1" dirty="0" smtClean="0"/>
              <a:t> </a:t>
            </a:r>
            <a:r>
              <a:rPr lang="en-US" sz="3600" i="1" dirty="0"/>
              <a:t>ABAP</a:t>
            </a:r>
            <a:r>
              <a:rPr lang="ru-RU" sz="3600" i="1" dirty="0"/>
              <a:t> </a:t>
            </a:r>
            <a:r>
              <a:rPr lang="en-US" sz="3600" i="1" dirty="0"/>
              <a:t>Dump-</a:t>
            </a:r>
            <a:r>
              <a:rPr lang="ru-RU" sz="3600" i="1" dirty="0"/>
              <a:t>ов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705961" y="5803609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ST22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 В </a:t>
            </a:r>
            <a:r>
              <a:rPr lang="en-US" dirty="0"/>
              <a:t>SAP NETWEAVER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61194" y="1106911"/>
            <a:ext cx="4037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i="1" dirty="0"/>
              <a:t>Анализ </a:t>
            </a:r>
            <a:r>
              <a:rPr lang="ru-RU" sz="3600" i="1" dirty="0" smtClean="0"/>
              <a:t>журнала</a:t>
            </a:r>
            <a:endParaRPr lang="en-US" sz="3600" i="1" dirty="0" smtClean="0"/>
          </a:p>
          <a:p>
            <a:pPr algn="ctr"/>
            <a:r>
              <a:rPr lang="ru-RU" sz="3600" i="1" dirty="0" smtClean="0"/>
              <a:t> фоновых заданий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705961" y="5803609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SM37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31117" y="2351738"/>
            <a:ext cx="50465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Некоторые </a:t>
            </a:r>
            <a:r>
              <a:rPr lang="en-US" dirty="0" smtClean="0"/>
              <a:t>ABAP </a:t>
            </a:r>
            <a:r>
              <a:rPr lang="ru-RU" dirty="0" smtClean="0"/>
              <a:t>программы необходимо выполнять переодически. Например, чтобы собрать и отправить в другую систему какие-либо данные, удалить устаревшие логи и т.д</a:t>
            </a:r>
            <a:r>
              <a:rPr lang="en-US" dirty="0" smtClean="0"/>
              <a:t>. </a:t>
            </a:r>
            <a:r>
              <a:rPr lang="ru-RU" dirty="0"/>
              <a:t>Анализ </a:t>
            </a:r>
            <a:r>
              <a:rPr lang="ru-RU" dirty="0" smtClean="0"/>
              <a:t>журналов позволяет найти проблемное задание и принять соответствующий меры по исправлению.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5" y="1617427"/>
            <a:ext cx="5380261" cy="256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 В </a:t>
            </a:r>
            <a:r>
              <a:rPr lang="en-US" dirty="0"/>
              <a:t>SAP NETWEAVER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40864" y="2282129"/>
            <a:ext cx="44936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Анализ журнала блокировок позволяет обнаружить причину и характеристики блокировки и при необходимости снять </a:t>
            </a:r>
            <a:r>
              <a:rPr lang="ru-RU" dirty="0" smtClean="0"/>
              <a:t>её.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61194" y="1106911"/>
            <a:ext cx="4037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i="1" dirty="0"/>
              <a:t>Анализ </a:t>
            </a:r>
            <a:r>
              <a:rPr lang="ru-RU" sz="3600" i="1" dirty="0" smtClean="0"/>
              <a:t>журнала</a:t>
            </a:r>
            <a:endParaRPr lang="en-US" sz="3600" i="1" dirty="0" smtClean="0"/>
          </a:p>
          <a:p>
            <a:pPr algn="ctr"/>
            <a:r>
              <a:rPr lang="ru-RU" sz="3600" i="1" dirty="0" smtClean="0"/>
              <a:t> блокировок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705961" y="5803609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SM1</a:t>
            </a:r>
            <a:r>
              <a:rPr lang="ru-RU" dirty="0" smtClean="0"/>
              <a:t>2</a:t>
            </a:r>
            <a:r>
              <a:rPr lang="en-US" dirty="0" smtClean="0"/>
              <a:t>/SMENQ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1" y="1200925"/>
            <a:ext cx="5555458" cy="31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МОНИТОРИНГ В </a:t>
            </a:r>
            <a:r>
              <a:rPr lang="en-US" dirty="0"/>
              <a:t>SAP NETWEAVER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65615" y="2168634"/>
            <a:ext cx="589969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/>
              <a:t>Анализ файлов ошибок позволяет обнаружить ошибки на уровне ядра, проанализировать проблемы при взаимодействии SAP систем с внешними ресурсами, ошибки SSL сертификатов и т.д</a:t>
            </a:r>
            <a:r>
              <a:rPr lang="ru-RU" i="1" smtClean="0"/>
              <a:t>. Например,</a:t>
            </a:r>
            <a:r>
              <a:rPr lang="en-US" i="1" smtClean="0"/>
              <a:t> </a:t>
            </a:r>
            <a:r>
              <a:rPr lang="ru-RU" i="1" smtClean="0"/>
              <a:t>выгрузка данных на внешний ресурс прерывается. </a:t>
            </a:r>
            <a:r>
              <a:rPr lang="ru-RU" i="1"/>
              <a:t>Больше информации можно получить из файлов ошибок, например из файла dev_icm</a:t>
            </a: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6561194" y="965442"/>
            <a:ext cx="40371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i="1" smtClean="0"/>
              <a:t>Анализ</a:t>
            </a:r>
            <a:r>
              <a:rPr lang="en-US" sz="3600" i="1" smtClean="0"/>
              <a:t> </a:t>
            </a:r>
            <a:r>
              <a:rPr lang="ru-RU" sz="3600" i="1" smtClean="0"/>
              <a:t>файлов ошибок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98046" y="5882740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smtClean="0"/>
              <a:t>ST11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21" y="1198615"/>
            <a:ext cx="3441456" cy="4387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0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ЧИТАЕМ СИСТЕМНЫЕ ЖУРНАЛЫ	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120" y="910927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1430071" y="6104054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smtClean="0"/>
              <a:t>SM19,SM20,SM21,ST22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486505" y="1641148"/>
            <a:ext cx="39850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Научиться использовать системные журналы для мониторинга ситемы.</a:t>
            </a:r>
            <a:endParaRPr lang="ru-RU" i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Добавить в ранее разработанную </a:t>
            </a:r>
            <a:r>
              <a:rPr lang="en-US" i="1" dirty="0" smtClean="0">
                <a:solidFill>
                  <a:srgbClr val="0070C0"/>
                </a:solidFill>
              </a:rPr>
              <a:t>ABAP </a:t>
            </a:r>
            <a:r>
              <a:rPr lang="ru-RU" i="1" dirty="0" smtClean="0">
                <a:solidFill>
                  <a:srgbClr val="0070C0"/>
                </a:solidFill>
              </a:rPr>
              <a:t>программу не обработанное исключение. Проверить последствия от ошибки в различных системных журналах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41148"/>
            <a:ext cx="5083941" cy="42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7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ЧИТАЕМ СИСТЕМНЫЕ ЖУРНАЛЫ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30071" y="6104054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SM21,ST22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6505" y="1641148"/>
            <a:ext cx="39850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Научиться использовать </a:t>
            </a:r>
            <a:r>
              <a:rPr lang="ru-RU" i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системные журналы для мониторинга ситемы.</a:t>
            </a:r>
            <a:endParaRPr lang="ru-RU" i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Добавить в ранее разработанную </a:t>
            </a:r>
            <a:r>
              <a:rPr lang="en-US" i="1" dirty="0" smtClean="0">
                <a:solidFill>
                  <a:srgbClr val="0070C0"/>
                </a:solidFill>
              </a:rPr>
              <a:t>ABAP </a:t>
            </a:r>
            <a:r>
              <a:rPr lang="ru-RU" i="1" dirty="0" smtClean="0">
                <a:solidFill>
                  <a:srgbClr val="0070C0"/>
                </a:solidFill>
              </a:rPr>
              <a:t>программу не обработанное исключение. Проверить последствия от ошибки в различных системных журналах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41148"/>
            <a:ext cx="5083941" cy="422395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9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35009" y="1338145"/>
            <a:ext cx="4431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SAP MII </a:t>
            </a:r>
            <a:r>
              <a:rPr lang="en-US"/>
              <a:t>(Manufacturing Intelligence, Integration, and Analytics</a:t>
            </a:r>
            <a:r>
              <a:rPr lang="en-US" smtClean="0"/>
              <a:t>) – </a:t>
            </a:r>
            <a:r>
              <a:rPr lang="ru-RU" smtClean="0"/>
              <a:t>промышленный интернет вещей</a:t>
            </a:r>
            <a:r>
              <a:rPr lang="en-US"/>
              <a:t>.</a:t>
            </a:r>
          </a:p>
          <a:p>
            <a:endParaRPr lang="ru-RU" smtClean="0"/>
          </a:p>
          <a:p>
            <a:r>
              <a:rPr lang="en-US" b="1" smtClean="0"/>
              <a:t>SAP ATTP (Advanced </a:t>
            </a:r>
            <a:r>
              <a:rPr lang="en-US" b="1"/>
              <a:t>Track and Trace</a:t>
            </a:r>
            <a:r>
              <a:rPr lang="en-US"/>
              <a:t> </a:t>
            </a:r>
            <a:r>
              <a:rPr lang="en-US" b="1"/>
              <a:t>for Pharmaceuticals</a:t>
            </a:r>
            <a:r>
              <a:rPr lang="en-US" b="1" smtClean="0"/>
              <a:t>) -</a:t>
            </a:r>
            <a:r>
              <a:rPr lang="ru-RU"/>
              <a:t> решение для маркировки и </a:t>
            </a:r>
            <a:r>
              <a:rPr lang="ru-RU" smtClean="0"/>
              <a:t>отслеживания</a:t>
            </a:r>
            <a:r>
              <a:rPr lang="en-US" smtClean="0"/>
              <a:t> </a:t>
            </a:r>
            <a:r>
              <a:rPr lang="ru-RU" smtClean="0"/>
              <a:t>продукции</a:t>
            </a:r>
            <a:r>
              <a:rPr lang="en-US" smtClean="0"/>
              <a:t>.</a:t>
            </a:r>
            <a:endParaRPr lang="en-US">
              <a:effectLst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3" y="1338145"/>
            <a:ext cx="4621654" cy="336225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735009" y="3465641"/>
            <a:ext cx="61682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SAP BW</a:t>
            </a:r>
            <a:r>
              <a:rPr lang="en-US"/>
              <a:t> </a:t>
            </a:r>
            <a:r>
              <a:rPr lang="en-US" smtClean="0"/>
              <a:t>(</a:t>
            </a:r>
            <a:r>
              <a:rPr lang="en-US" b="1"/>
              <a:t>Business </a:t>
            </a:r>
            <a:r>
              <a:rPr lang="en-US" b="1" smtClean="0"/>
              <a:t>Warehouse</a:t>
            </a:r>
            <a:r>
              <a:rPr lang="en-US" smtClean="0"/>
              <a:t>) - </a:t>
            </a:r>
            <a:r>
              <a:rPr lang="ru-RU"/>
              <a:t>это платформа для хранения </a:t>
            </a:r>
            <a:endParaRPr lang="en-US" smtClean="0"/>
          </a:p>
          <a:p>
            <a:r>
              <a:rPr lang="ru-RU" smtClean="0"/>
              <a:t>и </a:t>
            </a:r>
            <a:r>
              <a:rPr lang="ru-RU"/>
              <a:t>анализа </a:t>
            </a:r>
            <a:r>
              <a:rPr lang="ru-RU" smtClean="0"/>
              <a:t>данных,а </a:t>
            </a:r>
            <a:r>
              <a:rPr lang="ru-RU"/>
              <a:t>также использования их </a:t>
            </a:r>
            <a:endParaRPr lang="en-US" smtClean="0"/>
          </a:p>
          <a:p>
            <a:r>
              <a:rPr lang="ru-RU" smtClean="0"/>
              <a:t>для </a:t>
            </a:r>
            <a:r>
              <a:rPr lang="ru-RU"/>
              <a:t>принятия управленческих решений.</a:t>
            </a:r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673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9154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</a:t>
            </a:r>
            <a:r>
              <a:rPr lang="ru-RU" dirty="0" smtClean="0"/>
              <a:t>В </a:t>
            </a:r>
            <a:r>
              <a:rPr lang="ru-RU" dirty="0"/>
              <a:t>SAP NETWEAVER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2888" y="5707813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Транзакции</a:t>
            </a:r>
            <a:r>
              <a:rPr lang="en-US" smtClean="0"/>
              <a:t>:</a:t>
            </a:r>
            <a:r>
              <a:rPr lang="ru-RU" smtClean="0"/>
              <a:t> </a:t>
            </a:r>
            <a:endParaRPr lang="en-US" dirty="0" smtClean="0"/>
          </a:p>
          <a:p>
            <a:pPr algn="ctr"/>
            <a:r>
              <a:rPr lang="en-US" smtClean="0"/>
              <a:t>RZ1</a:t>
            </a:r>
            <a:r>
              <a:rPr lang="ru-RU" smtClean="0"/>
              <a:t>0</a:t>
            </a:r>
            <a:r>
              <a:rPr lang="en-US" smtClean="0"/>
              <a:t>/RZ11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6373938" y="2116990"/>
            <a:ext cx="382310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Типы профилей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Kernel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Default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Instance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ru-RU" dirty="0" smtClean="0"/>
              <a:t>Из которых </a:t>
            </a:r>
            <a:r>
              <a:rPr lang="en-US" dirty="0" smtClean="0"/>
              <a:t>Default profile</a:t>
            </a:r>
            <a:r>
              <a:rPr lang="ru-RU" dirty="0" smtClean="0"/>
              <a:t>, </a:t>
            </a:r>
            <a:r>
              <a:rPr lang="en-US" dirty="0" smtClean="0"/>
              <a:t>Instance profile</a:t>
            </a:r>
            <a:r>
              <a:rPr lang="ru-RU" dirty="0" smtClean="0"/>
              <a:t> доступны для ведения на уровне </a:t>
            </a:r>
            <a:r>
              <a:rPr lang="en-US" dirty="0" smtClean="0"/>
              <a:t>BASIS </a:t>
            </a:r>
            <a:r>
              <a:rPr lang="ru-RU" dirty="0" smtClean="0"/>
              <a:t>Администратора.</a:t>
            </a:r>
            <a:endParaRPr lang="en-US" dirty="0" smtClean="0"/>
          </a:p>
          <a:p>
            <a:endParaRPr lang="en-US" b="1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8" y="1316475"/>
            <a:ext cx="6111254" cy="34645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08598" y="1200926"/>
            <a:ext cx="3315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SAP </a:t>
            </a:r>
            <a:r>
              <a:rPr lang="en-US" dirty="0" err="1" smtClean="0"/>
              <a:t>NetWeaver</a:t>
            </a:r>
            <a:r>
              <a:rPr lang="ru-RU" dirty="0" smtClean="0"/>
              <a:t> настраивается </a:t>
            </a:r>
            <a:r>
              <a:rPr lang="ru-RU" dirty="0"/>
              <a:t>с </a:t>
            </a:r>
            <a:endParaRPr lang="en-US" dirty="0" smtClean="0"/>
          </a:p>
          <a:p>
            <a:r>
              <a:rPr lang="ru-RU" dirty="0" smtClean="0"/>
              <a:t>помощью </a:t>
            </a:r>
            <a:r>
              <a:rPr lang="ru-RU" dirty="0"/>
              <a:t>файлов профиля.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9154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</a:t>
            </a:r>
            <a:r>
              <a:rPr lang="ru-RU" dirty="0" smtClean="0"/>
              <a:t>В </a:t>
            </a:r>
            <a:r>
              <a:rPr lang="ru-RU" dirty="0"/>
              <a:t>SAP NETWEAVER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2888" y="5707813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Транзакции</a:t>
            </a:r>
            <a:r>
              <a:rPr lang="en-US" smtClean="0"/>
              <a:t>:</a:t>
            </a:r>
            <a:r>
              <a:rPr lang="ru-RU" smtClean="0"/>
              <a:t> </a:t>
            </a:r>
            <a:endParaRPr lang="en-US" dirty="0" smtClean="0"/>
          </a:p>
          <a:p>
            <a:pPr algn="ctr"/>
            <a:r>
              <a:rPr lang="en-US" smtClean="0"/>
              <a:t>RZ1</a:t>
            </a:r>
            <a:r>
              <a:rPr lang="ru-RU" smtClean="0"/>
              <a:t>0</a:t>
            </a:r>
            <a:r>
              <a:rPr lang="en-US" smtClean="0"/>
              <a:t>/RZ11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590313" y="1197306"/>
            <a:ext cx="6866623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Примеры параметров профиля</a:t>
            </a:r>
            <a:r>
              <a:rPr lang="en-US" smtClean="0"/>
              <a:t>:</a:t>
            </a:r>
          </a:p>
          <a:p>
            <a:endParaRPr lang="en-US"/>
          </a:p>
          <a:p>
            <a:r>
              <a:rPr lang="en-US" b="1"/>
              <a:t>login/password_max_idle_initial </a:t>
            </a:r>
            <a:r>
              <a:rPr lang="en-US" smtClean="0"/>
              <a:t> - </a:t>
            </a:r>
            <a:r>
              <a:rPr lang="ru-RU"/>
              <a:t>срок действия начального пароля</a:t>
            </a:r>
          </a:p>
          <a:p>
            <a:r>
              <a:rPr lang="en-US" b="1" smtClean="0"/>
              <a:t>login/system_client</a:t>
            </a:r>
            <a:r>
              <a:rPr lang="en-US" smtClean="0"/>
              <a:t>  </a:t>
            </a:r>
            <a:r>
              <a:rPr lang="en-US"/>
              <a:t>- </a:t>
            </a:r>
            <a:r>
              <a:rPr lang="ru-RU"/>
              <a:t>мандант по умолчанию</a:t>
            </a:r>
          </a:p>
          <a:p>
            <a:r>
              <a:rPr lang="en-US" b="1"/>
              <a:t>icm/server_port_xx</a:t>
            </a:r>
            <a:r>
              <a:rPr lang="en-US"/>
              <a:t> - </a:t>
            </a:r>
            <a:r>
              <a:rPr lang="ru-RU"/>
              <a:t>параметры </a:t>
            </a:r>
            <a:r>
              <a:rPr lang="en-US"/>
              <a:t>HTTP, HTTPS, SMTP </a:t>
            </a:r>
            <a:r>
              <a:rPr lang="ru-RU"/>
              <a:t>соединения</a:t>
            </a:r>
          </a:p>
          <a:p>
            <a:r>
              <a:rPr lang="en-US" b="1"/>
              <a:t>ztta/roll_extension</a:t>
            </a:r>
            <a:r>
              <a:rPr lang="en-US"/>
              <a:t> - </a:t>
            </a:r>
            <a:r>
              <a:rPr lang="ru-RU"/>
              <a:t>количество памяти </a:t>
            </a:r>
            <a:r>
              <a:rPr lang="ru-RU" smtClean="0"/>
              <a:t>выделенное </a:t>
            </a:r>
          </a:p>
          <a:p>
            <a:r>
              <a:rPr lang="ru-RU" smtClean="0"/>
              <a:t>на </a:t>
            </a:r>
            <a:r>
              <a:rPr lang="ru-RU"/>
              <a:t>сессию пользователя</a:t>
            </a:r>
          </a:p>
          <a:p>
            <a:r>
              <a:rPr lang="en-US" b="1"/>
              <a:t>login/no_automatic_user_sapstar</a:t>
            </a:r>
            <a:r>
              <a:rPr lang="en-US"/>
              <a:t>  - </a:t>
            </a:r>
            <a:r>
              <a:rPr lang="ru-RU"/>
              <a:t>активация пользователя </a:t>
            </a:r>
            <a:r>
              <a:rPr lang="en-US"/>
              <a:t>SAP* </a:t>
            </a:r>
          </a:p>
          <a:p>
            <a:r>
              <a:rPr lang="en-US" b="1"/>
              <a:t>rdisp/gui_auto_logout</a:t>
            </a:r>
            <a:r>
              <a:rPr lang="en-US"/>
              <a:t> - </a:t>
            </a:r>
            <a:r>
              <a:rPr lang="ru-RU"/>
              <a:t>время, через которое происходит </a:t>
            </a:r>
            <a:endParaRPr lang="en-US" smtClean="0"/>
          </a:p>
          <a:p>
            <a:r>
              <a:rPr lang="ru-RU" smtClean="0"/>
              <a:t>автоматический </a:t>
            </a:r>
            <a:r>
              <a:rPr lang="ru-RU"/>
              <a:t>выход из системы при отсутствии активности</a:t>
            </a:r>
          </a:p>
          <a:p>
            <a:r>
              <a:rPr lang="en-US" b="1" smtClean="0"/>
              <a:t>login/min_password_lng</a:t>
            </a:r>
            <a:r>
              <a:rPr lang="ru-RU" b="1" smtClean="0"/>
              <a:t> </a:t>
            </a:r>
            <a:r>
              <a:rPr lang="en-US" smtClean="0"/>
              <a:t> – </a:t>
            </a:r>
            <a:r>
              <a:rPr lang="ru-RU" smtClean="0"/>
              <a:t>минимальное</a:t>
            </a:r>
          </a:p>
          <a:p>
            <a:r>
              <a:rPr lang="ru-RU" smtClean="0"/>
              <a:t>количество </a:t>
            </a:r>
            <a:r>
              <a:rPr lang="ru-RU"/>
              <a:t>символов у</a:t>
            </a:r>
            <a:r>
              <a:rPr lang="ru-RU" smtClean="0"/>
              <a:t> </a:t>
            </a:r>
            <a:r>
              <a:rPr lang="ru-RU"/>
              <a:t>начального пароля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636" y="1197306"/>
            <a:ext cx="4361605" cy="282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4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9154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ПРОФИЛЬ </a:t>
            </a:r>
            <a:r>
              <a:rPr lang="ru-RU" dirty="0" smtClean="0"/>
              <a:t>В </a:t>
            </a:r>
            <a:r>
              <a:rPr lang="ru-RU" dirty="0"/>
              <a:t>SAP NETWEAVER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2888" y="5707813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mtClean="0"/>
              <a:t>Транзакции</a:t>
            </a:r>
            <a:r>
              <a:rPr lang="en-US" smtClean="0"/>
              <a:t>:</a:t>
            </a:r>
            <a:r>
              <a:rPr lang="ru-RU" smtClean="0"/>
              <a:t> </a:t>
            </a:r>
            <a:endParaRPr lang="en-US" dirty="0" smtClean="0"/>
          </a:p>
          <a:p>
            <a:pPr algn="ctr"/>
            <a:r>
              <a:rPr lang="en-US" smtClean="0"/>
              <a:t>RZ1</a:t>
            </a:r>
            <a:r>
              <a:rPr lang="ru-RU" smtClean="0"/>
              <a:t>0</a:t>
            </a:r>
            <a:r>
              <a:rPr lang="en-US" smtClean="0"/>
              <a:t>/RZ11</a:t>
            </a:r>
            <a:endParaRPr lang="en-US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7172062" y="1230896"/>
            <a:ext cx="4530792" cy="35086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smtClean="0"/>
              <a:t>Изменение параметров профиля</a:t>
            </a:r>
          </a:p>
          <a:p>
            <a:endParaRPr lang="ru-RU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b="1" smtClean="0"/>
              <a:t>Динамическое (тр. </a:t>
            </a:r>
            <a:r>
              <a:rPr lang="en-US" b="1" smtClean="0"/>
              <a:t>RZ11</a:t>
            </a:r>
            <a:r>
              <a:rPr lang="ru-RU" b="1" smtClean="0"/>
              <a:t>)</a:t>
            </a:r>
            <a:endParaRPr lang="en-US" b="1" smtClean="0"/>
          </a:p>
          <a:p>
            <a:r>
              <a:rPr lang="ru-RU" smtClean="0"/>
              <a:t>Установленные параметры будут </a:t>
            </a:r>
          </a:p>
          <a:p>
            <a:r>
              <a:rPr lang="ru-RU" smtClean="0"/>
              <a:t>перезатерты после перезапуска</a:t>
            </a:r>
          </a:p>
          <a:p>
            <a:r>
              <a:rPr lang="ru-RU" smtClean="0"/>
              <a:t>инстанции </a:t>
            </a:r>
            <a:r>
              <a:rPr lang="en-US" smtClean="0"/>
              <a:t>Application Server</a:t>
            </a:r>
            <a:r>
              <a:rPr lang="ru-RU" smtClean="0"/>
              <a:t>.</a:t>
            </a:r>
            <a:endParaRPr lang="en-US"/>
          </a:p>
          <a:p>
            <a:endParaRPr lang="en-US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b="1" smtClean="0"/>
              <a:t>Статическое (тр.</a:t>
            </a:r>
            <a:r>
              <a:rPr lang="en-US" b="1" smtClean="0"/>
              <a:t>RZ10</a:t>
            </a:r>
            <a:r>
              <a:rPr lang="ru-RU" b="1" smtClean="0"/>
              <a:t>)</a:t>
            </a:r>
            <a:endParaRPr lang="ru-RU" b="1"/>
          </a:p>
          <a:p>
            <a:r>
              <a:rPr lang="ru-RU" smtClean="0"/>
              <a:t>Применяться только после перезапуска</a:t>
            </a:r>
          </a:p>
          <a:p>
            <a:r>
              <a:rPr lang="ru-RU" smtClean="0"/>
              <a:t>инстанции </a:t>
            </a:r>
            <a:r>
              <a:rPr lang="en-US"/>
              <a:t>Application Server</a:t>
            </a:r>
            <a:r>
              <a:rPr lang="ru-RU"/>
              <a:t>.</a:t>
            </a:r>
            <a:endParaRPr lang="en-US"/>
          </a:p>
          <a:p>
            <a:endParaRPr lang="ru-RU" smtClean="0"/>
          </a:p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230894"/>
            <a:ext cx="6563295" cy="300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5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ИЗМЕНЕНИЕ ПАРАМЕТРОВ ПРОФИЛЯ И ПЕРЕЗАПУСК SAP NETWEAVER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652888" y="5742648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RZ10</a:t>
            </a:r>
          </a:p>
        </p:txBody>
      </p:sp>
      <p:sp>
        <p:nvSpPr>
          <p:cNvPr id="7" name="Rectangle 6"/>
          <p:cNvSpPr/>
          <p:nvPr/>
        </p:nvSpPr>
        <p:spPr>
          <a:xfrm>
            <a:off x="6900842" y="1905759"/>
            <a:ext cx="39850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 smtClean="0">
                <a:solidFill>
                  <a:srgbClr val="0070C0"/>
                </a:solidFill>
              </a:rPr>
              <a:t>Изменить параметры профиля и применить изменения путём перезапуска инстанции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endParaRPr lang="en-US" i="1" dirty="0" smtClean="0">
              <a:solidFill>
                <a:srgbClr val="0070C0"/>
              </a:solidFill>
            </a:endParaRPr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общие </a:t>
            </a:r>
            <a:r>
              <a:rPr lang="ru-RU" i="1" dirty="0" smtClean="0">
                <a:solidFill>
                  <a:srgbClr val="0070C0"/>
                </a:solidFill>
              </a:rPr>
              <a:t>сведения о профилях пользователя и </a:t>
            </a:r>
            <a:r>
              <a:rPr lang="en-US" i="1" dirty="0" smtClean="0">
                <a:solidFill>
                  <a:srgbClr val="0070C0"/>
                </a:solidFill>
              </a:rPr>
              <a:t>BASIS-</a:t>
            </a:r>
            <a:r>
              <a:rPr lang="ru-RU" i="1" dirty="0" smtClean="0">
                <a:solidFill>
                  <a:srgbClr val="0070C0"/>
                </a:solidFill>
              </a:rPr>
              <a:t>задачах на уровне операционной системы.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7" y="1905759"/>
            <a:ext cx="5948209" cy="35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ИЗМЕНЕНИЕ ПАРАМЕТРОВ ПРОФИЛЯ И ПЕРЕЗАПУСК SAP NETWEAVER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160" y="9311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844477" y="5411722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RZ10</a:t>
            </a:r>
          </a:p>
        </p:txBody>
      </p:sp>
      <p:sp>
        <p:nvSpPr>
          <p:cNvPr id="2" name="Rectangle 1"/>
          <p:cNvSpPr/>
          <p:nvPr/>
        </p:nvSpPr>
        <p:spPr>
          <a:xfrm>
            <a:off x="7139631" y="1652067"/>
            <a:ext cx="4078424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Параметры профиля*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smtClean="0">
                <a:solidFill>
                  <a:schemeClr val="accent5"/>
                </a:solidFill>
              </a:rPr>
              <a:t>login/</a:t>
            </a:r>
            <a:r>
              <a:rPr lang="en-US" i="1" dirty="0" err="1" smtClean="0">
                <a:solidFill>
                  <a:schemeClr val="accent5"/>
                </a:solidFill>
              </a:rPr>
              <a:t>min_password_lng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Параметры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перезапуска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-it -u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root:root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a4h /bin/bash</a:t>
            </a: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a4hadm</a:t>
            </a: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00 -function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RestartSystem</a:t>
            </a:r>
            <a:endParaRPr lang="ru-RU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b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ru-RU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989" y="6211669"/>
            <a:ext cx="8114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*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://help.sap.com/viewer/c6e6d078ab99452db94ed7b3b7bbcccf/7.5.22/en-US/4ac3f18f8c352470e10000000a42189c.html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556240"/>
            <a:ext cx="6071216" cy="323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ИЗМЕНЕНИЕ ПАРАМЕТРОВ ПРОФИЛЯ И ПЕРЕЗАПУСК SAP NETWEAVER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65163" y="1709382"/>
            <a:ext cx="403552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Параметры перезапуска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*: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-it -u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root:root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a4h /bin/bash</a:t>
            </a: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a4hadm</a:t>
            </a: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PAS*: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00 -function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StopSystem</a:t>
            </a:r>
            <a:endParaRPr lang="en-US" i="1" dirty="0" smtClean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ASCS*: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ru-RU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ASCS: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1451"/>
            <a:ext cx="5620405" cy="325863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2404" y="5222603"/>
            <a:ext cx="3361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*PAS – Primary Application Server</a:t>
            </a: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2404" y="5609520"/>
            <a:ext cx="403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*ASCS – Aplication Server Central Service</a:t>
            </a: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35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3377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BASIS-</a:t>
            </a:r>
            <a:r>
              <a:rPr lang="ru-RU" dirty="0"/>
              <a:t>ЗАДАЧИ В </a:t>
            </a:r>
            <a:r>
              <a:rPr lang="en-US" dirty="0"/>
              <a:t>SAP HANA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3" y="1243958"/>
            <a:ext cx="9910465" cy="2315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1392" y="5557556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DBACOCKPIT</a:t>
            </a:r>
          </a:p>
        </p:txBody>
      </p:sp>
      <p:sp>
        <p:nvSpPr>
          <p:cNvPr id="2" name="Rectangle 1"/>
          <p:cNvSpPr/>
          <p:nvPr/>
        </p:nvSpPr>
        <p:spPr>
          <a:xfrm>
            <a:off x="522404" y="34022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Мониторинг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Бекап и восстановление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mtClean="0"/>
              <a:t>Обновление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mtClean="0"/>
              <a:t>Настройка </a:t>
            </a:r>
            <a:r>
              <a:rPr lang="ru-RU"/>
              <a:t>отказоустойчивости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mtClean="0"/>
              <a:t>Создание </a:t>
            </a:r>
            <a:r>
              <a:rPr lang="ru-RU" dirty="0"/>
              <a:t>пользователей</a:t>
            </a:r>
            <a:r>
              <a:rPr lang="ru-RU"/>
              <a:t>, </a:t>
            </a:r>
            <a:r>
              <a:rPr lang="ru-RU" smtClean="0"/>
              <a:t>назначение им </a:t>
            </a:r>
            <a:r>
              <a:rPr lang="ru-RU" dirty="0"/>
              <a:t>прав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Подключение внешних источников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158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83377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BASIS-</a:t>
            </a:r>
            <a:r>
              <a:rPr lang="ru-RU" dirty="0"/>
              <a:t>ЗАДАЧИ В </a:t>
            </a:r>
            <a:r>
              <a:rPr lang="en-US" dirty="0"/>
              <a:t>SAP HANA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22404" y="58929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*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://blogs.sap.com/2020/12/02/integrate-it-sap-hana-extract-data-from-remote-ms-sql-server.-step-by-step-guide/</a:t>
            </a:r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404" y="1195567"/>
            <a:ext cx="683895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22404" y="4211488"/>
            <a:ext cx="6723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Подключение</a:t>
            </a:r>
            <a:r>
              <a:rPr lang="en-US" smtClean="0"/>
              <a:t>*</a:t>
            </a:r>
            <a:r>
              <a:rPr lang="ru-RU" smtClean="0"/>
              <a:t> внешних источников данных с помощью</a:t>
            </a:r>
          </a:p>
          <a:p>
            <a:r>
              <a:rPr lang="en-US" smtClean="0"/>
              <a:t>SDA (Smart Data Access) </a:t>
            </a:r>
            <a:r>
              <a:rPr lang="ru-RU" smtClean="0"/>
              <a:t>адаптера – одна из типичных </a:t>
            </a:r>
            <a:r>
              <a:rPr lang="en-US" smtClean="0"/>
              <a:t>BASIS-</a:t>
            </a:r>
            <a:r>
              <a:rPr lang="ru-RU" smtClean="0"/>
              <a:t>задач</a:t>
            </a:r>
            <a:r>
              <a:rPr lang="ru-RU"/>
              <a:t>,</a:t>
            </a:r>
            <a:endParaRPr lang="ru-RU" smtClean="0"/>
          </a:p>
          <a:p>
            <a:r>
              <a:rPr lang="ru-RU" smtClean="0"/>
              <a:t>выполняемая на уровне </a:t>
            </a:r>
            <a:r>
              <a:rPr lang="en-US" smtClean="0"/>
              <a:t>SAP HANA.</a:t>
            </a:r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42297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ПОДКЛЮЧЕНИЕ К SAP HANA В IDE ECLIPSE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15994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7303631" y="1669857"/>
            <a:ext cx="3523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Подключить ранее установленную IDE Eclipse к SAP HANA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Проверить возможность использования консоли администрирования Eclipse для типовых Basis - задач в </a:t>
            </a:r>
            <a:r>
              <a:rPr lang="ru-RU" i="1" dirty="0" smtClean="0">
                <a:solidFill>
                  <a:srgbClr val="0070C0"/>
                </a:solidFill>
              </a:rPr>
              <a:t>SAP </a:t>
            </a:r>
            <a:r>
              <a:rPr lang="ru-RU" i="1" dirty="0">
                <a:solidFill>
                  <a:srgbClr val="0070C0"/>
                </a:solidFill>
              </a:rPr>
              <a:t>HANA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5" y="1700635"/>
            <a:ext cx="6750758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ПОДКЛЮЧЕНИЕ К SAP HANA В IDE ECLIPSE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15994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6350141" y="22238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Instance </a:t>
            </a:r>
            <a:r>
              <a:rPr lang="fr-FR" i="1" dirty="0" err="1"/>
              <a:t>number</a:t>
            </a:r>
            <a:r>
              <a:rPr lang="fr-FR" i="1" dirty="0"/>
              <a:t>: 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System </a:t>
            </a:r>
            <a:r>
              <a:rPr lang="fr-FR" i="1" dirty="0" err="1" smtClean="0"/>
              <a:t>database</a:t>
            </a:r>
            <a:endParaRPr lang="fr-FR" i="1" dirty="0" smtClean="0"/>
          </a:p>
          <a:p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User</a:t>
            </a:r>
            <a:r>
              <a:rPr lang="fr-FR" i="1"/>
              <a:t>: </a:t>
            </a:r>
            <a:r>
              <a:rPr lang="fr-FR" i="1" smtClean="0"/>
              <a:t>SYSTEM</a:t>
            </a: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/>
              <a:t>Password</a:t>
            </a:r>
            <a:r>
              <a:rPr lang="fr-FR" i="1" dirty="0"/>
              <a:t>: </a:t>
            </a:r>
            <a:r>
              <a:rPr lang="fr-FR" i="1" dirty="0" smtClean="0"/>
              <a:t>Ldtf5432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</p:txBody>
      </p:sp>
      <p:sp>
        <p:nvSpPr>
          <p:cNvPr id="9" name="Rectangle 8"/>
          <p:cNvSpPr/>
          <p:nvPr/>
        </p:nvSpPr>
        <p:spPr>
          <a:xfrm>
            <a:off x="6413920" y="1669857"/>
            <a:ext cx="3743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/>
              <a:t>SAP HANA System DB</a:t>
            </a:r>
          </a:p>
          <a:p>
            <a:endParaRPr lang="en-US" sz="3200" i="1" dirty="0"/>
          </a:p>
          <a:p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63" y="1607104"/>
            <a:ext cx="4706491" cy="46088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50141" y="3726875"/>
            <a:ext cx="528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ALTER USER SYSTEM PASSWORD "</a:t>
            </a:r>
            <a:r>
              <a:rPr lang="en-US" i="1" dirty="0" err="1">
                <a:solidFill>
                  <a:schemeClr val="accent1"/>
                </a:solidFill>
              </a:rPr>
              <a:t>Ваш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новый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пароль</a:t>
            </a:r>
            <a:r>
              <a:rPr lang="en-US" i="1" dirty="0">
                <a:solidFill>
                  <a:schemeClr val="accent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0334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04747" y="1240323"/>
            <a:ext cx="4431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SAP Extended ECM by Open Text</a:t>
            </a:r>
            <a:r>
              <a:rPr lang="en-US"/>
              <a:t>  </a:t>
            </a:r>
            <a:r>
              <a:rPr lang="en-US" b="1" smtClean="0"/>
              <a:t>-</a:t>
            </a:r>
            <a:r>
              <a:rPr lang="ru-RU" b="1"/>
              <a:t> </a:t>
            </a:r>
            <a:r>
              <a:rPr lang="ru-RU" smtClean="0"/>
              <a:t>система </a:t>
            </a:r>
            <a:r>
              <a:rPr lang="ru-RU"/>
              <a:t>для управления корпоративным </a:t>
            </a:r>
            <a:r>
              <a:rPr lang="ru-RU" smtClean="0"/>
              <a:t>контентом</a:t>
            </a:r>
            <a:r>
              <a:rPr lang="en-US" smtClean="0"/>
              <a:t>. </a:t>
            </a:r>
            <a:endParaRPr lang="en-US">
              <a:effectLst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04747" y="2190818"/>
            <a:ext cx="6677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SAP Hybris </a:t>
            </a:r>
            <a:r>
              <a:rPr lang="en-US" smtClean="0"/>
              <a:t>- </a:t>
            </a:r>
            <a:r>
              <a:rPr lang="ru-RU" smtClean="0"/>
              <a:t> </a:t>
            </a:r>
            <a:r>
              <a:rPr lang="ru-RU"/>
              <a:t>модульная платформа для создания </a:t>
            </a:r>
            <a:endParaRPr lang="en-US" smtClean="0"/>
          </a:p>
          <a:p>
            <a:r>
              <a:rPr lang="ru-RU" smtClean="0"/>
              <a:t>крупных интернет-проектов</a:t>
            </a:r>
            <a:r>
              <a:rPr lang="en-US"/>
              <a:t> </a:t>
            </a:r>
            <a:r>
              <a:rPr lang="ru-RU" smtClean="0"/>
              <a:t>в области </a:t>
            </a:r>
            <a:r>
              <a:rPr lang="ru-RU"/>
              <a:t>электронной </a:t>
            </a:r>
            <a:r>
              <a:rPr lang="ru-RU" smtClean="0"/>
              <a:t>коммерциии</a:t>
            </a:r>
            <a:r>
              <a:rPr lang="en-US"/>
              <a:t>.</a:t>
            </a:r>
            <a:endParaRPr lang="en-US">
              <a:effectLst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0" y="1222217"/>
            <a:ext cx="4574385" cy="436853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604747" y="2918831"/>
            <a:ext cx="61559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SAP PO (Process Orchestration) - </a:t>
            </a:r>
            <a:r>
              <a:rPr lang="ru-RU" b="1" smtClean="0"/>
              <a:t> </a:t>
            </a:r>
            <a:r>
              <a:rPr lang="ru-RU"/>
              <a:t>это платформа интеграции </a:t>
            </a:r>
            <a:endParaRPr lang="en-US" smtClean="0"/>
          </a:p>
          <a:p>
            <a:r>
              <a:rPr lang="ru-RU" smtClean="0"/>
              <a:t>предприятия</a:t>
            </a:r>
            <a:r>
              <a:rPr lang="ru-RU"/>
              <a:t>, которая обеспечивает бесшовную </a:t>
            </a:r>
            <a:endParaRPr lang="en-US" smtClean="0"/>
          </a:p>
          <a:p>
            <a:r>
              <a:rPr lang="ru-RU" smtClean="0"/>
              <a:t>интеграцию </a:t>
            </a:r>
            <a:r>
              <a:rPr lang="ru-RU"/>
              <a:t>между приложениями SAP и </a:t>
            </a:r>
            <a:r>
              <a:rPr lang="ru-RU" smtClean="0"/>
              <a:t>сторонними</a:t>
            </a:r>
            <a:endParaRPr lang="en-US" smtClean="0"/>
          </a:p>
          <a:p>
            <a:r>
              <a:rPr lang="ru-RU" smtClean="0"/>
              <a:t> </a:t>
            </a:r>
            <a:r>
              <a:rPr lang="ru-RU"/>
              <a:t>приложениями.</a:t>
            </a:r>
            <a:r>
              <a:rPr lang="en-US" smtClean="0"/>
              <a:t>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2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ПОДКЛЮЧЕНИЕ К SAP HANA В IDE ECLIPSE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15994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6958930" y="223543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Instance </a:t>
            </a:r>
            <a:r>
              <a:rPr lang="fr-FR" i="1" dirty="0" err="1"/>
              <a:t>number</a:t>
            </a:r>
            <a:r>
              <a:rPr lang="fr-FR" i="1" dirty="0"/>
              <a:t>: 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Tenant </a:t>
            </a:r>
            <a:r>
              <a:rPr lang="fr-FR" i="1" dirty="0" err="1" smtClean="0"/>
              <a:t>database</a:t>
            </a:r>
            <a:r>
              <a:rPr lang="fr-FR" i="1" dirty="0" smtClean="0"/>
              <a:t>: 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User</a:t>
            </a:r>
            <a:r>
              <a:rPr lang="fr-FR" i="1"/>
              <a:t>: </a:t>
            </a:r>
            <a:r>
              <a:rPr lang="fr-FR" i="1" smtClean="0"/>
              <a:t>SYSTEM</a:t>
            </a: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/>
              <a:t>Password</a:t>
            </a:r>
            <a:r>
              <a:rPr lang="fr-FR" i="1" dirty="0" smtClean="0"/>
              <a:t>:</a:t>
            </a:r>
            <a:r>
              <a:rPr lang="ru-RU" i="1" dirty="0" smtClean="0"/>
              <a:t> </a:t>
            </a:r>
            <a:r>
              <a:rPr lang="fr-FR" i="1" dirty="0"/>
              <a:t>Ldtf5432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00634"/>
            <a:ext cx="4619122" cy="4578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1126" y="1628975"/>
            <a:ext cx="36976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/>
              <a:t>SAP HANA Tenant DB</a:t>
            </a:r>
          </a:p>
          <a:p>
            <a:endParaRPr lang="en-US" sz="3200" i="1" dirty="0"/>
          </a:p>
          <a:p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350141" y="3726875"/>
            <a:ext cx="528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ALTER USER SYSTEM PASSWORD "</a:t>
            </a:r>
            <a:r>
              <a:rPr lang="en-US" i="1" dirty="0" err="1">
                <a:solidFill>
                  <a:schemeClr val="accent1"/>
                </a:solidFill>
              </a:rPr>
              <a:t>Ваш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новый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пароль</a:t>
            </a:r>
            <a:r>
              <a:rPr lang="en-US" i="1" dirty="0">
                <a:solidFill>
                  <a:schemeClr val="accent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4092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ПОДКЛЮЧЕНИЕ К SAP HANA В IDE ECLIPSE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15994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6958930" y="223543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/>
              <a:t>Instance </a:t>
            </a:r>
            <a:r>
              <a:rPr lang="fr-FR" i="1" dirty="0" err="1"/>
              <a:t>number</a:t>
            </a:r>
            <a:r>
              <a:rPr lang="fr-FR" i="1" dirty="0"/>
              <a:t>: 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Tenant </a:t>
            </a:r>
            <a:r>
              <a:rPr lang="fr-FR" i="1" dirty="0" err="1" smtClean="0"/>
              <a:t>database</a:t>
            </a:r>
            <a:r>
              <a:rPr lang="fr-FR" i="1" dirty="0" smtClean="0"/>
              <a:t>: HDB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User</a:t>
            </a:r>
            <a:r>
              <a:rPr lang="fr-FR" i="1"/>
              <a:t>: </a:t>
            </a:r>
            <a:r>
              <a:rPr lang="fr-FR" i="1" smtClean="0"/>
              <a:t>SYSTEM</a:t>
            </a:r>
            <a:endParaRPr lang="fr-FR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/>
              <a:t>Password</a:t>
            </a:r>
            <a:r>
              <a:rPr lang="fr-FR" i="1" dirty="0" smtClean="0"/>
              <a:t>:</a:t>
            </a:r>
            <a:r>
              <a:rPr lang="ru-RU" i="1" dirty="0" smtClean="0"/>
              <a:t> </a:t>
            </a:r>
            <a:r>
              <a:rPr lang="fr-FR" i="1" dirty="0"/>
              <a:t>Ldtf5432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700634"/>
            <a:ext cx="4619122" cy="4578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1126" y="1628975"/>
            <a:ext cx="36976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/>
              <a:t>SAP HANA Tenant DB</a:t>
            </a:r>
          </a:p>
          <a:p>
            <a:endParaRPr lang="en-US" sz="3200" i="1" dirty="0"/>
          </a:p>
          <a:p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350141" y="3726875"/>
            <a:ext cx="528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ALTER USER SYSTEM PASSWORD "</a:t>
            </a:r>
            <a:r>
              <a:rPr lang="en-US" i="1" dirty="0" err="1">
                <a:solidFill>
                  <a:schemeClr val="accent1"/>
                </a:solidFill>
              </a:rPr>
              <a:t>Ваш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новый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 err="1">
                <a:solidFill>
                  <a:schemeClr val="accent1"/>
                </a:solidFill>
              </a:rPr>
              <a:t>пароль</a:t>
            </a:r>
            <a:r>
              <a:rPr lang="en-US" i="1" dirty="0">
                <a:solidFill>
                  <a:schemeClr val="accent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481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ПРАКТИЧЕСКОЕ ЗАНЯТИЕ. ПОДКЛЮЧЕНИЕ К SAP HANA В IDE ECLIPSE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65163" y="1709382"/>
            <a:ext cx="403552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Параметры перезапуска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*:</a:t>
            </a:r>
            <a:endParaRPr lang="en-US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-it -u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root:root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a4h /bin/bash</a:t>
            </a: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a4hadm</a:t>
            </a: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PAS*: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00 -function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StopSystem</a:t>
            </a:r>
            <a:endParaRPr lang="en-US" i="1" dirty="0" smtClean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ASCS*: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ru-RU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ASCS: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PAS: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sapcontrol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nr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smtClean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 </a:t>
            </a:r>
            <a:r>
              <a:rPr lang="en-US" i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-function </a:t>
            </a:r>
            <a:r>
              <a:rPr lang="en-US" i="1" dirty="0" err="1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StartSystem</a:t>
            </a:r>
            <a:endParaRPr lang="en-US" i="1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631451"/>
            <a:ext cx="5620405" cy="325863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2404" y="5222603"/>
            <a:ext cx="3361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*PAS – Primary Application Server</a:t>
            </a: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22404" y="5609520"/>
            <a:ext cx="4035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*ASCS – Aplication Server Central Service</a:t>
            </a: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0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BASIS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74" y="1271451"/>
            <a:ext cx="5257112" cy="43717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3947" y="1200926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endParaRPr lang="en-US" sz="3600" dirty="0"/>
          </a:p>
        </p:txBody>
      </p:sp>
      <p:sp>
        <p:nvSpPr>
          <p:cNvPr id="6" name="Rectangle 5">
            <a:hlinkClick r:id="rId3"/>
          </p:cNvPr>
          <p:cNvSpPr/>
          <p:nvPr/>
        </p:nvSpPr>
        <p:spPr>
          <a:xfrm>
            <a:off x="6369648" y="1932324"/>
            <a:ext cx="430194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A6065"/>
                </a:solidFill>
                <a:hlinkClick r:id="rId3"/>
              </a:rPr>
              <a:t>Managing ABAP Systems on SAP </a:t>
            </a:r>
            <a:r>
              <a:rPr lang="en-US" dirty="0" err="1" smtClean="0">
                <a:solidFill>
                  <a:srgbClr val="5A6065"/>
                </a:solidFill>
                <a:hlinkClick r:id="rId3"/>
              </a:rPr>
              <a:t>NetWeaver</a:t>
            </a:r>
            <a:endParaRPr lang="en-US" dirty="0" smtClean="0">
              <a:solidFill>
                <a:srgbClr val="5A6065"/>
              </a:solidFill>
            </a:endParaRPr>
          </a:p>
          <a:p>
            <a:endParaRPr lang="en-US" dirty="0">
              <a:solidFill>
                <a:srgbClr val="5A6065"/>
              </a:solidFill>
            </a:endParaRPr>
          </a:p>
          <a:p>
            <a:r>
              <a:rPr lang="en-US" dirty="0">
                <a:hlinkClick r:id="rId4"/>
              </a:rPr>
              <a:t>Managing Java Systems on SAP </a:t>
            </a:r>
            <a:r>
              <a:rPr lang="en-US" dirty="0" err="1" smtClean="0">
                <a:hlinkClick r:id="rId4"/>
              </a:rPr>
              <a:t>NetWeaver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Introduction to SAP HANA 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BASIS	</a:t>
            </a:r>
            <a:endParaRPr lang="en-US" dirty="0"/>
          </a:p>
        </p:txBody>
      </p:sp>
      <p:sp>
        <p:nvSpPr>
          <p:cNvPr id="6" name="Rectangle 5">
            <a:hlinkClick r:id="rId2"/>
          </p:cNvPr>
          <p:cNvSpPr/>
          <p:nvPr/>
        </p:nvSpPr>
        <p:spPr>
          <a:xfrm>
            <a:off x="4573792" y="3736371"/>
            <a:ext cx="58923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dirty="0">
                <a:hlinkClick r:id="rId3"/>
              </a:rPr>
              <a:t>Fundamentals of Red Hat Enterprise Linux for SAP </a:t>
            </a:r>
            <a:r>
              <a:rPr lang="en-US" dirty="0" smtClean="0">
                <a:hlinkClick r:id="rId3"/>
              </a:rPr>
              <a:t>Solutions</a:t>
            </a:r>
            <a:endParaRPr lang="en-US" dirty="0" smtClean="0"/>
          </a:p>
          <a:p>
            <a:r>
              <a:rPr lang="en-US" dirty="0">
                <a:hlinkClick r:id="rId4"/>
              </a:rPr>
              <a:t>Say Goodbye to Downtime with SUSE Linux Enterprise Server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0" y="1200926"/>
            <a:ext cx="2686849" cy="3982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423" y="1200926"/>
            <a:ext cx="8229600" cy="18383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76108" y="3090040"/>
            <a:ext cx="4887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err="1" smtClean="0"/>
              <a:t>openSAP</a:t>
            </a:r>
            <a:r>
              <a:rPr lang="en-US" sz="3600" dirty="0" smtClean="0"/>
              <a:t> Summer School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77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BASIS	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03947" y="1044172"/>
            <a:ext cx="85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Центр Обучения SAP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28445" y="169050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Вы также можете продолжить обучение</a:t>
            </a:r>
            <a:r>
              <a:rPr lang="en-US" dirty="0"/>
              <a:t> </a:t>
            </a:r>
            <a:r>
              <a:rPr lang="en-US" dirty="0" smtClean="0"/>
              <a:t>SAP </a:t>
            </a:r>
            <a:r>
              <a:rPr lang="ru-RU" dirty="0" smtClean="0"/>
              <a:t>администрированию на </a:t>
            </a:r>
            <a:r>
              <a:rPr lang="ru-RU" dirty="0"/>
              <a:t>очных или онлайн курсах Центра Обучения SAP в Москве. Обучение платное, но при устройстве на работу за такое обучение не редко платит работодатель. </a:t>
            </a:r>
          </a:p>
          <a:p>
            <a:r>
              <a:rPr lang="ru-RU" dirty="0"/>
              <a:t>С расписанием можно ознакомиться на </a:t>
            </a:r>
            <a:r>
              <a:rPr lang="ru-RU" dirty="0">
                <a:hlinkClick r:id="rId2"/>
              </a:rPr>
              <a:t>официальном сайте Центра</a:t>
            </a:r>
            <a:r>
              <a:rPr lang="ru-RU" dirty="0"/>
              <a:t>, а сами курсы относящиеся к соответствующей теме представлены списком ниже: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356588"/>
            <a:ext cx="4908368" cy="32722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2640" y="4958667"/>
            <a:ext cx="60020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ADM100 - SAP S/4HANA and SAP Business Suite: </a:t>
            </a:r>
            <a:r>
              <a:rPr lang="ru-RU" dirty="0">
                <a:hlinkClick r:id="rId4"/>
              </a:rPr>
              <a:t>Администрирование, часть </a:t>
            </a:r>
            <a:r>
              <a:rPr lang="ru-RU" dirty="0" smtClean="0">
                <a:hlinkClick r:id="rId4"/>
              </a:rPr>
              <a:t>1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ADM103 - SAP S/4HANA and SAP Business Suite: </a:t>
            </a:r>
            <a:r>
              <a:rPr lang="ru-RU" dirty="0">
                <a:hlinkClick r:id="rId5"/>
              </a:rPr>
              <a:t>Администрирование, часть 2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6"/>
              </a:rPr>
              <a:t>ADM950 </a:t>
            </a:r>
            <a:r>
              <a:rPr lang="en-US" dirty="0">
                <a:hlinkClick r:id="rId6"/>
              </a:rPr>
              <a:t>- </a:t>
            </a:r>
            <a:r>
              <a:rPr lang="en-US" dirty="0" err="1">
                <a:hlinkClick r:id="rId6"/>
              </a:rPr>
              <a:t>Управление</a:t>
            </a:r>
            <a:r>
              <a:rPr lang="en-US" dirty="0">
                <a:hlinkClick r:id="rId6"/>
              </a:rPr>
              <a:t> </a:t>
            </a:r>
            <a:r>
              <a:rPr lang="en-US" dirty="0" err="1">
                <a:hlinkClick r:id="rId6"/>
              </a:rPr>
              <a:t>безопасностью</a:t>
            </a:r>
            <a:r>
              <a:rPr lang="en-US" dirty="0">
                <a:hlinkClick r:id="rId6"/>
              </a:rPr>
              <a:t> в </a:t>
            </a:r>
            <a:r>
              <a:rPr lang="en-US" dirty="0" err="1">
                <a:hlinkClick r:id="rId6"/>
              </a:rPr>
              <a:t>системах</a:t>
            </a:r>
            <a:r>
              <a:rPr lang="en-US" dirty="0">
                <a:hlinkClick r:id="rId6"/>
              </a:rPr>
              <a:t> SAP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BASIS	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200926"/>
            <a:ext cx="9862307" cy="34853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404" y="525768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hlinkClick r:id="rId3"/>
              </a:rPr>
              <a:t>https://training.sap.com/certification/c_tadm55a_75-sap-certified-technology-associate---system-administration-sap-hana-with-sap-netweaver-75-g/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6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ПРОДОЛЖЕНИЕ ОБУЧЕНИЯ. КУРСЫ И СЕРТИФИКАЦИЯ ПО </a:t>
            </a:r>
            <a:r>
              <a:rPr lang="en-US" dirty="0" smtClean="0"/>
              <a:t>SAP BASIS	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4481" y="57894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hlinkClick r:id="rId2"/>
              </a:rPr>
              <a:t>https://training.sap.com/certification/c_tadm55a_75-sap-certified-technology-associate---system-administration-sap-hana-with-sap-netweaver-75-g/</a:t>
            </a:r>
            <a:endParaRPr lang="en-US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011115"/>
            <a:ext cx="5028258" cy="46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6170754" y="1266065"/>
            <a:ext cx="57139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Вопросы по темам для сертификации</a:t>
            </a:r>
            <a:r>
              <a:rPr lang="en-US" i="1" smtClean="0"/>
              <a:t> </a:t>
            </a:r>
            <a:r>
              <a:rPr lang="ru-RU" i="1" smtClean="0"/>
              <a:t>в %</a:t>
            </a:r>
            <a:r>
              <a:rPr lang="en-US" i="1" smtClean="0"/>
              <a:t>:</a:t>
            </a:r>
          </a:p>
          <a:p>
            <a:r>
              <a:rPr lang="en-US" b="1" i="1"/>
              <a:t>SAP Certified Technology Associate </a:t>
            </a:r>
            <a:endParaRPr lang="ru-RU" b="1" i="1" smtClean="0"/>
          </a:p>
          <a:p>
            <a:r>
              <a:rPr lang="en-US" b="1" i="1" smtClean="0"/>
              <a:t>- </a:t>
            </a:r>
            <a:r>
              <a:rPr lang="en-US" b="1" i="1"/>
              <a:t>System Administration (SAP HANA) with SAP NetWeaver</a:t>
            </a:r>
          </a:p>
          <a:p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296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ЗАКЛЮЧЕНИЕ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728445" y="1690503"/>
            <a:ext cx="506147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Вот и подошёл к концу наш курс и настало время прощаться. Мы установили SAP NetWeaver и проверили, </a:t>
            </a:r>
            <a:r>
              <a:rPr lang="ru-RU" dirty="0" smtClean="0"/>
              <a:t>ч</a:t>
            </a:r>
            <a:r>
              <a:rPr lang="ru-RU" dirty="0"/>
              <a:t>т</a:t>
            </a:r>
            <a:r>
              <a:rPr lang="ru-RU" dirty="0" smtClean="0"/>
              <a:t>о </a:t>
            </a:r>
            <a:r>
              <a:rPr lang="ru-RU" dirty="0"/>
              <a:t>эта система подходит для </a:t>
            </a:r>
            <a:r>
              <a:rPr lang="ru-RU" dirty="0" smtClean="0"/>
              <a:t>обучения.</a:t>
            </a:r>
            <a:r>
              <a:rPr lang="ru-RU" dirty="0"/>
              <a:t>  Вы открыли дверь в мир SAP - </a:t>
            </a:r>
            <a:r>
              <a:rPr lang="ru-RU" dirty="0" smtClean="0"/>
              <a:t>технологий.</a:t>
            </a:r>
            <a:r>
              <a:rPr lang="en-US" dirty="0" smtClean="0"/>
              <a:t> </a:t>
            </a:r>
            <a:r>
              <a:rPr lang="ru-RU" dirty="0" smtClean="0"/>
              <a:t>До </a:t>
            </a:r>
            <a:r>
              <a:rPr lang="ru-RU" dirty="0"/>
              <a:t>новых встреч, будущие коллеги.</a:t>
            </a:r>
          </a:p>
          <a:p>
            <a:endParaRPr lang="en-US" dirty="0"/>
          </a:p>
          <a:p>
            <a:pPr algn="ctr"/>
            <a:r>
              <a:rPr lang="ru-RU" sz="4000" dirty="0" smtClean="0"/>
              <a:t>До новых встреч!</a:t>
            </a:r>
            <a:endParaRPr lang="ru-RU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890" y="1817861"/>
            <a:ext cx="4924697" cy="36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2518" y="1230154"/>
            <a:ext cx="4478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/>
              <a:t>SAP Analytics Cloud - </a:t>
            </a:r>
            <a:r>
              <a:rPr lang="ru-RU"/>
              <a:t>это универсальный облачный продукт, предлагаемый в виде программного обеспечения как услуги (SaaS) для бизнес-аналитики (BI), планирования и прогнозной аналитики.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2" y="1230154"/>
            <a:ext cx="5387803" cy="3672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5412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</a:t>
            </a:r>
            <a:r>
              <a:rPr lang="ru-RU" dirty="0" smtClean="0"/>
              <a:t>В КОМПАНИИ </a:t>
            </a:r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648666" y="1167290"/>
            <a:ext cx="4431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/>
              <a:t>ABAP</a:t>
            </a:r>
            <a:endParaRPr lang="en-US" b="1" dirty="0" smtClean="0"/>
          </a:p>
          <a:p>
            <a:r>
              <a:rPr lang="en-US" smtClean="0"/>
              <a:t>SAP S/4HANA</a:t>
            </a:r>
          </a:p>
          <a:p>
            <a:r>
              <a:rPr lang="en-US" smtClean="0"/>
              <a:t>SAP EWM</a:t>
            </a:r>
          </a:p>
          <a:p>
            <a:r>
              <a:rPr lang="en-US" smtClean="0"/>
              <a:t>SAP BW</a:t>
            </a:r>
          </a:p>
          <a:p>
            <a:r>
              <a:rPr lang="en-US" smtClean="0"/>
              <a:t>SAP TM</a:t>
            </a:r>
          </a:p>
          <a:p>
            <a:r>
              <a:rPr lang="en-US" smtClean="0"/>
              <a:t>SAP ATTP     </a:t>
            </a:r>
            <a:r>
              <a:rPr lang="en-US" b="1" smtClean="0"/>
              <a:t>  </a:t>
            </a:r>
            <a:endParaRPr lang="en-US" b="1" dirty="0"/>
          </a:p>
          <a:p>
            <a:r>
              <a:rPr lang="en-US" smtClean="0"/>
              <a:t>SAP Solution Manager</a:t>
            </a:r>
            <a:endParaRPr lang="ru-RU" dirty="0"/>
          </a:p>
          <a:p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5" y="1186004"/>
            <a:ext cx="3780188" cy="49567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34124" y="1186004"/>
            <a:ext cx="4431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/>
              <a:t>JAVA	</a:t>
            </a:r>
            <a:endParaRPr lang="en-US" b="1" dirty="0" smtClean="0"/>
          </a:p>
          <a:p>
            <a:r>
              <a:rPr lang="en-US" dirty="0" smtClean="0"/>
              <a:t>     </a:t>
            </a:r>
            <a:r>
              <a:rPr lang="en-US" smtClean="0"/>
              <a:t>SAP PO</a:t>
            </a:r>
            <a:endParaRPr lang="en-US" dirty="0" smtClean="0"/>
          </a:p>
          <a:p>
            <a:r>
              <a:rPr lang="en-US" dirty="0" smtClean="0"/>
              <a:t>     </a:t>
            </a:r>
            <a:r>
              <a:rPr lang="en-US" smtClean="0"/>
              <a:t>SAP MII</a:t>
            </a:r>
            <a:endParaRPr lang="en-US" dirty="0" smtClean="0"/>
          </a:p>
          <a:p>
            <a:r>
              <a:rPr lang="en-US"/>
              <a:t> </a:t>
            </a:r>
            <a:r>
              <a:rPr lang="en-US" smtClean="0"/>
              <a:t>    SAP</a:t>
            </a:r>
            <a:r>
              <a:rPr lang="ru-RU" smtClean="0"/>
              <a:t> </a:t>
            </a:r>
            <a:r>
              <a:rPr lang="en-US" smtClean="0"/>
              <a:t>Enterprise Portal</a:t>
            </a:r>
          </a:p>
          <a:p>
            <a:r>
              <a:rPr lang="en-US" b="1" smtClean="0"/>
              <a:t>     </a:t>
            </a:r>
            <a:r>
              <a:rPr lang="en-US" smtClean="0"/>
              <a:t>SAP</a:t>
            </a:r>
            <a:r>
              <a:rPr lang="ru-RU" smtClean="0"/>
              <a:t> </a:t>
            </a:r>
            <a:r>
              <a:rPr lang="en-US" smtClean="0"/>
              <a:t>Solution Manager</a:t>
            </a:r>
            <a:endParaRPr lang="en-US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1471" y="3439838"/>
            <a:ext cx="4431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/>
              <a:t>CLOUD</a:t>
            </a:r>
            <a:endParaRPr lang="en-US" b="1" dirty="0" smtClean="0"/>
          </a:p>
          <a:p>
            <a:r>
              <a:rPr lang="en-US" smtClean="0"/>
              <a:t>SAP Analytic Cloud</a:t>
            </a:r>
          </a:p>
          <a:p>
            <a:r>
              <a:rPr lang="en-US" smtClean="0"/>
              <a:t>SAP </a:t>
            </a:r>
            <a:r>
              <a:rPr lang="en-US" dirty="0" smtClean="0"/>
              <a:t>ALM</a:t>
            </a:r>
          </a:p>
          <a:p>
            <a:r>
              <a:rPr lang="en-US" dirty="0" smtClean="0"/>
              <a:t>     </a:t>
            </a:r>
            <a:r>
              <a:rPr lang="en-US" b="1" dirty="0" smtClean="0"/>
              <a:t>  </a:t>
            </a:r>
            <a:endParaRPr lang="en-US" b="1" dirty="0"/>
          </a:p>
          <a:p>
            <a:endParaRPr lang="ru-RU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34124" y="3298160"/>
            <a:ext cx="4431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smtClean="0"/>
              <a:t>OTHER</a:t>
            </a:r>
            <a:endParaRPr lang="en-US" b="1" dirty="0" smtClean="0"/>
          </a:p>
          <a:p>
            <a:r>
              <a:rPr lang="en-US" smtClean="0"/>
              <a:t>     SAP</a:t>
            </a:r>
            <a:r>
              <a:rPr lang="en-US"/>
              <a:t> Extended ECM by Open </a:t>
            </a:r>
            <a:r>
              <a:rPr lang="en-US" smtClean="0"/>
              <a:t>Text</a:t>
            </a:r>
          </a:p>
          <a:p>
            <a:r>
              <a:rPr lang="en-US"/>
              <a:t> </a:t>
            </a:r>
            <a:r>
              <a:rPr lang="en-US" smtClean="0"/>
              <a:t>    SAP </a:t>
            </a:r>
            <a:r>
              <a:rPr lang="en-US"/>
              <a:t>Hybris</a:t>
            </a:r>
          </a:p>
          <a:p>
            <a:r>
              <a:rPr lang="en-US" smtClean="0"/>
              <a:t>     </a:t>
            </a:r>
            <a:r>
              <a:rPr lang="en-US" b="1" smtClean="0"/>
              <a:t>  </a:t>
            </a:r>
            <a:endParaRPr lang="en-US" b="1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2792" y="5380900"/>
            <a:ext cx="4327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Роман Горбенко</a:t>
            </a:r>
            <a:r>
              <a:rPr lang="en-US" dirty="0" smtClean="0"/>
              <a:t>: SAP BASIS / SAP EWM </a:t>
            </a:r>
            <a:r>
              <a:rPr lang="ru-RU" dirty="0" smtClean="0"/>
              <a:t>консультант в фармацевтической компании АО </a:t>
            </a:r>
            <a:r>
              <a:rPr lang="en-US" dirty="0" smtClean="0"/>
              <a:t>“</a:t>
            </a:r>
            <a:r>
              <a:rPr lang="ru-RU" dirty="0" smtClean="0"/>
              <a:t>Валента Фарм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05247" y="1492053"/>
            <a:ext cx="4327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Сертифицирован </a:t>
            </a:r>
            <a:r>
              <a:rPr lang="en-US" dirty="0" smtClean="0"/>
              <a:t>SAP </a:t>
            </a:r>
            <a:r>
              <a:rPr lang="ru-RU" dirty="0" smtClean="0"/>
              <a:t>и</a:t>
            </a:r>
            <a:r>
              <a:rPr lang="en-US" dirty="0" smtClean="0"/>
              <a:t> Linux Foundation</a:t>
            </a:r>
            <a:r>
              <a:rPr lang="ru-RU" dirty="0" smtClean="0"/>
              <a:t>. Автор цикла популярных статей по теме </a:t>
            </a:r>
            <a:r>
              <a:rPr lang="en-US" dirty="0" smtClean="0"/>
              <a:t>SAP BASIS, SAP EWM, SAP ATTP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91" y="2415383"/>
            <a:ext cx="2351630" cy="23457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78" y="2415383"/>
            <a:ext cx="2415285" cy="2345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УСТАНОВКА 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</a:t>
            </a:r>
            <a:r>
              <a:rPr lang="ru-RU" dirty="0"/>
              <a:t>Б</a:t>
            </a:r>
            <a:r>
              <a:rPr lang="ru-RU" dirty="0" smtClean="0"/>
              <a:t> АВТОРЕ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" y="1162836"/>
            <a:ext cx="3601172" cy="41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NETWEAVER </a:t>
            </a:r>
            <a:r>
              <a:rPr lang="ru-RU" dirty="0" smtClean="0"/>
              <a:t>В ДЕТАЛЯХ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285743" y="1548993"/>
            <a:ext cx="44311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NETWEAVER – </a:t>
            </a:r>
            <a:r>
              <a:rPr lang="ru-RU" dirty="0" smtClean="0"/>
              <a:t>платформа лежащая в</a:t>
            </a:r>
            <a:r>
              <a:rPr lang="en-US" dirty="0" smtClean="0"/>
              <a:t> </a:t>
            </a:r>
            <a:r>
              <a:rPr lang="ru-RU" dirty="0" smtClean="0"/>
              <a:t>основе большинства </a:t>
            </a:r>
            <a:r>
              <a:rPr lang="en-US" dirty="0" smtClean="0"/>
              <a:t>SAP </a:t>
            </a:r>
            <a:r>
              <a:rPr lang="ru-RU" dirty="0" smtClean="0"/>
              <a:t>систем.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Add-on SCWM </a:t>
            </a:r>
            <a:r>
              <a:rPr lang="ru-RU" dirty="0"/>
              <a:t>образуют </a:t>
            </a:r>
            <a:r>
              <a:rPr lang="en-US" dirty="0"/>
              <a:t>SAP EWM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Add-on SCMTM </a:t>
            </a:r>
            <a:r>
              <a:rPr lang="ru-RU" dirty="0"/>
              <a:t>образуют </a:t>
            </a:r>
            <a:r>
              <a:rPr lang="en-US" dirty="0"/>
              <a:t>SAP 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Add-on STTP  </a:t>
            </a:r>
            <a:r>
              <a:rPr lang="ru-RU" dirty="0"/>
              <a:t>образуют </a:t>
            </a:r>
            <a:r>
              <a:rPr lang="en-US" dirty="0"/>
              <a:t>SAP ATTP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 т.д</a:t>
            </a:r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0" y="1387068"/>
            <a:ext cx="6583376" cy="49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0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NETWEAVER </a:t>
            </a:r>
            <a:r>
              <a:rPr lang="ru-RU" dirty="0" smtClean="0"/>
              <a:t>В ДЕТАЛЯХ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0" y="3140606"/>
            <a:ext cx="44970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S/4HANA </a:t>
            </a:r>
            <a:r>
              <a:rPr lang="en-US" smtClean="0"/>
              <a:t>(ERP </a:t>
            </a:r>
            <a:r>
              <a:rPr lang="ru-RU" dirty="0" smtClean="0"/>
              <a:t>система)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BW/4HANA (</a:t>
            </a:r>
            <a:r>
              <a:rPr lang="ru-RU" dirty="0"/>
              <a:t>Х</a:t>
            </a:r>
            <a:r>
              <a:rPr lang="ru-RU" smtClean="0"/>
              <a:t>ранилище </a:t>
            </a:r>
            <a:r>
              <a:rPr lang="ru-RU" dirty="0"/>
              <a:t>данных</a:t>
            </a:r>
            <a:r>
              <a:rPr lang="ru-RU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C/4HANA </a:t>
            </a:r>
            <a:r>
              <a:rPr lang="en-US" dirty="0"/>
              <a:t>(CRM </a:t>
            </a:r>
            <a:r>
              <a:rPr lang="ru-RU" dirty="0"/>
              <a:t>система) </a:t>
            </a:r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9" y="3044542"/>
            <a:ext cx="3490520" cy="1939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2" y="1271660"/>
            <a:ext cx="2191918" cy="2191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8" y="4804372"/>
            <a:ext cx="2838450" cy="16097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53045" y="1219740"/>
            <a:ext cx="62304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/>
              <a:t>Флагманские продукты, работающие уже только на </a:t>
            </a:r>
            <a:r>
              <a:rPr lang="en-US" sz="4000" dirty="0" smtClean="0"/>
              <a:t>SAP HANA: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91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ГДЕ МЫ БУД</a:t>
            </a:r>
            <a:r>
              <a:rPr lang="en-US" dirty="0" smtClean="0"/>
              <a:t>E</a:t>
            </a:r>
            <a:r>
              <a:rPr lang="ru-RU" dirty="0" smtClean="0"/>
              <a:t>М УСТАНАВЛИВАТЬ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9" y="3319045"/>
            <a:ext cx="5436780" cy="2557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40" y="1381379"/>
            <a:ext cx="4352987" cy="2581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1459" y="5999714"/>
            <a:ext cx="532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Рост популярности облачны</a:t>
            </a:r>
            <a:r>
              <a:rPr lang="ru-RU" dirty="0"/>
              <a:t>х</a:t>
            </a:r>
            <a:r>
              <a:rPr lang="ru-RU" dirty="0" smtClean="0"/>
              <a:t> сервисов в мире...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31071" y="4092225"/>
            <a:ext cx="532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Рост популярности облачных сервисов в России...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41293" y="1397445"/>
            <a:ext cx="62304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/>
              <a:t>Облачные сервисы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294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ВАРИАНТЫ УСТАНОВКИ </a:t>
            </a:r>
            <a:r>
              <a:rPr lang="en-US" dirty="0" smtClean="0"/>
              <a:t>SAP NETWEAVER DEVELOPER EDITION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82166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25" y="3785634"/>
            <a:ext cx="2515904" cy="2149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76" y="1405261"/>
            <a:ext cx="1668940" cy="1924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4491" y="1859787"/>
            <a:ext cx="333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37205" y="3705972"/>
            <a:ext cx="3337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Docker-</a:t>
            </a:r>
            <a:r>
              <a:rPr lang="ru-RU" b="1" dirty="0" smtClean="0"/>
              <a:t>установка.</a:t>
            </a:r>
            <a:endParaRPr lang="en-US" b="1" dirty="0"/>
          </a:p>
          <a:p>
            <a:r>
              <a:rPr lang="ru-RU" dirty="0"/>
              <a:t>Установка SAP NetWeaver Developer Edition, базы данных SAP HANA и всех необходимых компонентов в виде подготовленного и сконфигурированного Docker-контейнера</a:t>
            </a:r>
            <a:r>
              <a:rPr lang="ru-RU" dirty="0" smtClean="0"/>
              <a:t>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8895" y="1088637"/>
            <a:ext cx="67857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en-US" b="1" dirty="0" smtClean="0"/>
              <a:t>Binary-</a:t>
            </a:r>
            <a:r>
              <a:rPr lang="ru-RU" b="1" dirty="0" smtClean="0"/>
              <a:t>установка. </a:t>
            </a:r>
            <a:endParaRPr lang="en-US" b="1" dirty="0" smtClean="0"/>
          </a:p>
          <a:p>
            <a:r>
              <a:rPr lang="ru-RU" dirty="0" smtClean="0"/>
              <a:t>Включает в </a:t>
            </a:r>
            <a:r>
              <a:rPr lang="ru-RU" dirty="0"/>
              <a:t>себя загрузку установочных файлов, инсталяцию и подготовку Linux машины. Пример такой инсталляции </a:t>
            </a:r>
            <a:r>
              <a:rPr lang="ru-RU" dirty="0" smtClean="0"/>
              <a:t>описан, например, </a:t>
            </a:r>
            <a:r>
              <a:rPr lang="ru-RU" dirty="0"/>
              <a:t>в этом </a:t>
            </a:r>
            <a:r>
              <a:rPr lang="ru-RU" dirty="0" smtClean="0"/>
              <a:t>блоге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>
                <a:hlinkClick r:id="rId4"/>
              </a:rPr>
              <a:t>https://cloud.yandex.ru/blog/posts/2020/01/sap</a:t>
            </a:r>
            <a:endParaRPr lang="ru-RU" dirty="0"/>
          </a:p>
          <a:p>
            <a:r>
              <a:rPr lang="ru-RU" dirty="0"/>
              <a:t>На текущий момент такой способ можно считать слишком трудозатратным и устаревшим.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8596" y="6376043"/>
            <a:ext cx="4942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hlinkClick r:id="rId4"/>
              </a:rPr>
              <a:t>* https</a:t>
            </a:r>
            <a:r>
              <a:rPr lang="ru-RU" dirty="0">
                <a:hlinkClick r:id="rId4"/>
              </a:rPr>
              <a:t>://cloud.yandex.ru/blog/posts/2020/01/sap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67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 </a:t>
            </a:r>
            <a:r>
              <a:rPr lang="ru-RU" dirty="0" smtClean="0"/>
              <a:t>И </a:t>
            </a:r>
            <a:r>
              <a:rPr lang="en-US" dirty="0" smtClean="0"/>
              <a:t>DOCKERHUB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6585" y="1949780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0" y="1033548"/>
            <a:ext cx="2515904" cy="2149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0" y="4876143"/>
            <a:ext cx="3305175" cy="1381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9372" y="947233"/>
            <a:ext cx="44407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b="1" dirty="0" smtClean="0"/>
              <a:t>Docker</a:t>
            </a:r>
            <a:r>
              <a:rPr lang="ru-RU" dirty="0" smtClean="0"/>
              <a:t> — программное обеспечение для автоматизации развёртывания и управления приложениями в средах с поддержкой контейнеризации. Позволяет «упаковать» приложение со всем его окружением и зависимостями в контейнер, который может быть развёрнут на любой Linux-системе, а также предоставляет набор команд для управления этими контейнерами.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9372" y="4181806"/>
            <a:ext cx="3519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dirty="0"/>
              <a:t> </a:t>
            </a:r>
            <a:r>
              <a:rPr lang="ru-RU" b="1" dirty="0"/>
              <a:t>Docker Hub</a:t>
            </a:r>
            <a:r>
              <a:rPr lang="ru-RU" dirty="0"/>
              <a:t> – открытый репозиторий образов контейнеров. В нем можно найти десятки готовых приложений от официальных разработчиков. Среди них и SAP </a:t>
            </a:r>
            <a:r>
              <a:rPr lang="ru-RU" dirty="0" smtClean="0"/>
              <a:t>ABAP</a:t>
            </a:r>
            <a:r>
              <a:rPr lang="en-US" dirty="0" smtClean="0"/>
              <a:t> </a:t>
            </a:r>
            <a:r>
              <a:rPr lang="en-US" dirty="0" err="1" smtClean="0"/>
              <a:t>NetWeaver</a:t>
            </a:r>
            <a:r>
              <a:rPr lang="en-US" dirty="0" smtClean="0"/>
              <a:t> Developer Edition</a:t>
            </a:r>
            <a:r>
              <a:rPr lang="ru-RU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7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DOCKER </a:t>
            </a:r>
            <a:r>
              <a:rPr lang="ru-RU" dirty="0" smtClean="0"/>
              <a:t>И </a:t>
            </a:r>
            <a:r>
              <a:rPr lang="en-US" dirty="0" smtClean="0"/>
              <a:t>DOCKERHUB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6585" y="1949780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75180" y="5608910"/>
            <a:ext cx="653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ru-RU" b="1" dirty="0" smtClean="0"/>
              <a:t>Контейнеры Docker</a:t>
            </a:r>
            <a:r>
              <a:rPr lang="ru-RU" dirty="0" smtClean="0"/>
              <a:t> — как</a:t>
            </a:r>
            <a:r>
              <a:rPr lang="en-US" dirty="0" smtClean="0"/>
              <a:t> </a:t>
            </a:r>
            <a:r>
              <a:rPr lang="ru-RU" dirty="0" smtClean="0"/>
              <a:t>революция </a:t>
            </a:r>
            <a:r>
              <a:rPr lang="ru-RU" smtClean="0"/>
              <a:t>в обл</a:t>
            </a:r>
            <a:r>
              <a:rPr lang="ru-RU"/>
              <a:t>а</a:t>
            </a:r>
            <a:r>
              <a:rPr lang="ru-RU" smtClean="0"/>
              <a:t>сти </a:t>
            </a:r>
            <a:r>
              <a:rPr lang="en-US" dirty="0" smtClean="0"/>
              <a:t>Enterp</a:t>
            </a:r>
            <a:r>
              <a:rPr lang="en-US" dirty="0"/>
              <a:t>r</a:t>
            </a:r>
            <a:r>
              <a:rPr lang="en-US" dirty="0" smtClean="0"/>
              <a:t>ise </a:t>
            </a:r>
            <a:endParaRPr lang="ru-RU" dirty="0"/>
          </a:p>
          <a:p>
            <a:r>
              <a:rPr lang="ru-RU" dirty="0" smtClean="0"/>
              <a:t>программного обеспечения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0" y="1189556"/>
            <a:ext cx="2879632" cy="19274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1" y="3467021"/>
            <a:ext cx="2918010" cy="19658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7201" y="11628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Разовый процесс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посылка разная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Загрузка занимает время и зависит от человеческого фактора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Нет изоляции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Грузовики и погрузочные площадки разные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40497" y="34656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 выглядит одинаково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Автоматизация на каждом этапе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Подходят для самого разного транспорта</a:t>
            </a:r>
          </a:p>
        </p:txBody>
      </p:sp>
    </p:spTree>
    <p:extLst>
      <p:ext uri="{BB962C8B-B14F-4D97-AF65-F5344CB8AC3E}">
        <p14:creationId xmlns:p14="http://schemas.microsoft.com/office/powerpoint/2010/main" val="185084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DOCKER/DOCKERHUB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96810" y="1790288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0" y="1666353"/>
            <a:ext cx="7005560" cy="4228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8604" y="6128073"/>
            <a:ext cx="2659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://hub.docker.com/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81947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7883300" y="1782166"/>
            <a:ext cx="31375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dirty="0" err="1">
                <a:solidFill>
                  <a:srgbClr val="0070C0"/>
                </a:solidFill>
              </a:rPr>
              <a:t>сервисе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DockerHub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скачивать Docker - образы, в том числе и с SAP ABAP NetWeaver, который мы будем устанавливать далее.</a:t>
            </a:r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8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71764" y="2182953"/>
            <a:ext cx="102064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DOCKER/DOCKERHUB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740" y="1790288"/>
            <a:ext cx="44781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3200" dirty="0" smtClean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0" y="1666353"/>
            <a:ext cx="7005560" cy="4228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8604" y="6128073"/>
            <a:ext cx="2659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://hub.docker.com/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81947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7883300" y="1782166"/>
            <a:ext cx="31375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dirty="0" err="1">
                <a:solidFill>
                  <a:srgbClr val="0070C0"/>
                </a:solidFill>
              </a:rPr>
              <a:t>сервисе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>
                <a:solidFill>
                  <a:srgbClr val="0070C0"/>
                </a:solidFill>
              </a:rPr>
              <a:t>DockerHub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скачивать Docker - образы, в том числе и с SAP ABAP NetWeaver, который мы будем устанавливать далее.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5179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4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883300" y="1782166"/>
            <a:ext cx="3137584" cy="20313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smtClean="0">
                <a:solidFill>
                  <a:srgbClr val="0070C0"/>
                </a:solidFill>
              </a:rPr>
              <a:t>Получить </a:t>
            </a:r>
            <a:r>
              <a:rPr lang="en-US" i="1" smtClean="0">
                <a:solidFill>
                  <a:srgbClr val="0070C0"/>
                </a:solidFill>
              </a:rPr>
              <a:t>SAP UNIVERSAL ID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</a:t>
            </a:r>
            <a:r>
              <a:rPr lang="ru-RU" i="1">
                <a:solidFill>
                  <a:srgbClr val="0070C0"/>
                </a:solidFill>
              </a:rPr>
              <a:t>скачивать </a:t>
            </a:r>
            <a:r>
              <a:rPr lang="ru-RU" i="1" smtClean="0">
                <a:solidFill>
                  <a:srgbClr val="0070C0"/>
                </a:solidFill>
              </a:rPr>
              <a:t>необходимые для работы программы, например, </a:t>
            </a:r>
            <a:r>
              <a:rPr lang="en-US" i="1" smtClean="0">
                <a:solidFill>
                  <a:srgbClr val="0070C0"/>
                </a:solidFill>
              </a:rPr>
              <a:t>SAP Logon.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</a:t>
            </a:r>
            <a:r>
              <a:rPr lang="ru-RU" smtClean="0"/>
              <a:t>. ПОЛУЧЕНИЕ </a:t>
            </a:r>
            <a:r>
              <a:rPr lang="en-US" smtClean="0"/>
              <a:t>SAP UNIVERSAL 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7022" y="6312739"/>
            <a:ext cx="4606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 </a:t>
            </a:r>
            <a:r>
              <a:rPr lang="en-US">
                <a:hlinkClick r:id="rId2"/>
              </a:rPr>
              <a:t>https://account.sap.com/core/create/landing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81947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2" y="1689833"/>
            <a:ext cx="4912739" cy="431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3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883300" y="1782166"/>
            <a:ext cx="3137584" cy="20313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smtClean="0">
                <a:solidFill>
                  <a:srgbClr val="0070C0"/>
                </a:solidFill>
              </a:rPr>
              <a:t>Получить </a:t>
            </a:r>
            <a:r>
              <a:rPr lang="en-US" i="1" smtClean="0">
                <a:solidFill>
                  <a:srgbClr val="0070C0"/>
                </a:solidFill>
              </a:rPr>
              <a:t>SAP UNIVERSAL ID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</a:t>
            </a:r>
            <a:r>
              <a:rPr lang="ru-RU" i="1">
                <a:solidFill>
                  <a:srgbClr val="0070C0"/>
                </a:solidFill>
              </a:rPr>
              <a:t>скачивать </a:t>
            </a:r>
            <a:r>
              <a:rPr lang="ru-RU" i="1" smtClean="0">
                <a:solidFill>
                  <a:srgbClr val="0070C0"/>
                </a:solidFill>
              </a:rPr>
              <a:t>необходимые для работы программы, например, </a:t>
            </a:r>
            <a:r>
              <a:rPr lang="en-US" i="1" smtClean="0">
                <a:solidFill>
                  <a:srgbClr val="0070C0"/>
                </a:solidFill>
              </a:rPr>
              <a:t>SAP Logon.</a:t>
            </a:r>
            <a:r>
              <a:rPr lang="ru-RU" i="1" smtClean="0">
                <a:solidFill>
                  <a:srgbClr val="0070C0"/>
                </a:solidFill>
              </a:rPr>
              <a:t> 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</a:t>
            </a:r>
            <a:r>
              <a:rPr lang="ru-RU" smtClean="0"/>
              <a:t>. ПОЛУЧЕНИЕ </a:t>
            </a:r>
            <a:r>
              <a:rPr lang="en-US" smtClean="0"/>
              <a:t>SAP UNIVERSAL ID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7022" y="6312739"/>
            <a:ext cx="4606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* </a:t>
            </a:r>
            <a:r>
              <a:rPr lang="en-US">
                <a:hlinkClick r:id="rId2"/>
              </a:rPr>
              <a:t>https://account.sap.com/core/create/landing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81947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2" y="1689833"/>
            <a:ext cx="4912739" cy="431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475179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2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915" y="1284185"/>
            <a:ext cx="58370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/>
              <a:t>Программное обеспечение компании </a:t>
            </a:r>
            <a:r>
              <a:rPr lang="ru-RU" dirty="0" smtClean="0"/>
              <a:t>SAP </a:t>
            </a:r>
            <a:r>
              <a:rPr lang="en-US" dirty="0" smtClean="0"/>
              <a:t>SE</a:t>
            </a:r>
            <a:r>
              <a:rPr lang="ru-RU" dirty="0" smtClean="0"/>
              <a:t> используется</a:t>
            </a:r>
            <a:r>
              <a:rPr lang="en-US" dirty="0"/>
              <a:t> </a:t>
            </a:r>
            <a:r>
              <a:rPr lang="ru-RU" dirty="0" smtClean="0"/>
              <a:t>во многих крупных компаниях</a:t>
            </a:r>
            <a:r>
              <a:rPr lang="en-US" dirty="0" smtClean="0"/>
              <a:t> </a:t>
            </a:r>
            <a:r>
              <a:rPr lang="ru-RU" dirty="0" smtClean="0"/>
              <a:t>по всему миру</a:t>
            </a:r>
            <a:r>
              <a:rPr lang="en-US" dirty="0" smtClean="0"/>
              <a:t> (</a:t>
            </a:r>
            <a:r>
              <a:rPr lang="ru-RU" dirty="0" smtClean="0"/>
              <a:t>413 </a:t>
            </a:r>
            <a:r>
              <a:rPr lang="ru-RU" dirty="0"/>
              <a:t>000 клиентов в 180 </a:t>
            </a:r>
            <a:r>
              <a:rPr lang="ru-RU" dirty="0" smtClean="0"/>
              <a:t>странах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Среди российских заказчиков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УСТАНОВКА И ИЗУЧЕНИЕ SAP В ПОПУЛЯРНЫХ ОБЛАЧНЫХ СЕРВИСАХ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805" y="1079439"/>
            <a:ext cx="4658959" cy="3396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КУРСЕ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91" y="2968505"/>
            <a:ext cx="2091645" cy="1722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7" y="2967062"/>
            <a:ext cx="2176149" cy="1722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7" y="4917107"/>
            <a:ext cx="4512059" cy="5713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177" y="6372208"/>
            <a:ext cx="262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 еще сотни других 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075" y="5373429"/>
            <a:ext cx="2516530" cy="9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64183" y="896876"/>
            <a:ext cx="61830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 </a:t>
            </a:r>
            <a:r>
              <a:rPr lang="ru-RU" sz="3200" dirty="0" smtClean="0"/>
              <a:t>Определение </a:t>
            </a:r>
            <a:r>
              <a:rPr lang="ru-RU" sz="3200" smtClean="0"/>
              <a:t>облачных сервисов</a:t>
            </a:r>
            <a:endParaRPr lang="en-US" sz="3200" smtClean="0"/>
          </a:p>
          <a:p>
            <a:pPr algn="ctr"/>
            <a:endParaRPr lang="en-US" sz="3200" b="1" dirty="0" smtClean="0"/>
          </a:p>
          <a:p>
            <a:r>
              <a:rPr lang="ru-RU" b="1" smtClean="0"/>
              <a:t>Виды</a:t>
            </a:r>
            <a:r>
              <a:rPr lang="en-US" b="1" smtClean="0"/>
              <a:t> </a:t>
            </a:r>
            <a:r>
              <a:rPr lang="ru-RU" b="1" dirty="0" smtClean="0"/>
              <a:t>облачных сервисов</a:t>
            </a:r>
            <a:r>
              <a:rPr lang="en-US" b="1" dirty="0" smtClean="0"/>
              <a:t>: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Частное облако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Общедоступное облако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</a:t>
            </a:r>
            <a:r>
              <a:rPr lang="ru-RU" dirty="0" smtClean="0"/>
              <a:t>ибридное облако</a:t>
            </a:r>
          </a:p>
          <a:p>
            <a:r>
              <a:rPr lang="ru-RU" b="1" dirty="0" smtClean="0"/>
              <a:t>Использование облачных сервисов</a:t>
            </a:r>
            <a:r>
              <a:rPr lang="en-US" b="1" dirty="0" smtClean="0"/>
              <a:t>: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Инфраструктура </a:t>
            </a:r>
            <a:r>
              <a:rPr lang="ru-RU" dirty="0"/>
              <a:t>как услуга (</a:t>
            </a:r>
            <a:r>
              <a:rPr lang="en-US" dirty="0" smtClean="0"/>
              <a:t>IaaS)</a:t>
            </a:r>
            <a:r>
              <a:rPr lang="ru-RU" dirty="0" smtClean="0"/>
              <a:t> </a:t>
            </a:r>
            <a:r>
              <a:rPr lang="en-US" dirty="0" smtClean="0"/>
              <a:t>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Платформа как услуга (</a:t>
            </a:r>
            <a:r>
              <a:rPr lang="en-US" dirty="0" smtClean="0"/>
              <a:t>PaaS)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Программное </a:t>
            </a:r>
            <a:r>
              <a:rPr lang="ru-RU" dirty="0"/>
              <a:t>обеспечение как услуга (SaaS)</a:t>
            </a:r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  <a:p>
            <a:pPr algn="ctr"/>
            <a:endParaRPr lang="en-US" sz="3600" dirty="0" smtClean="0"/>
          </a:p>
          <a:p>
            <a:pPr algn="ctr"/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059567" y="1998287"/>
            <a:ext cx="937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5179" y="520876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ОБЛАЧНЫЕ СЕРВИСЫ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1" y="2447278"/>
            <a:ext cx="3990975" cy="2647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179" y="60059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* https</a:t>
            </a:r>
            <a:r>
              <a:rPr lang="en-US" dirty="0">
                <a:hlinkClick r:id="rId3"/>
              </a:rPr>
              <a:t>://www.cisco.com/c/ru_ru/solutions/cloud/what-is-cloud-computing.html#~cloud-computing-services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2531" y="1113978"/>
            <a:ext cx="72716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4400" dirty="0" smtClean="0"/>
              <a:t>Мировые лидеры</a:t>
            </a:r>
            <a:endParaRPr lang="en-US" sz="44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6" y="2684645"/>
            <a:ext cx="1575324" cy="9567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ОБЛАЧНЫЕ СЕРВИСЫ В МИРЕ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48028" y="187037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AWS</a:t>
            </a:r>
            <a:r>
              <a:rPr lang="ru-RU" dirty="0"/>
              <a:t>  (Amazon Web Services)  - пионер рынка облачных вычислений (предоставляют услуги с 2006 года)</a:t>
            </a:r>
          </a:p>
          <a:p>
            <a:r>
              <a:rPr lang="ru-RU" dirty="0"/>
              <a:t>На сегодняшний день Amazon Web Services предоставляют высоконадежную, масштабируемую,  относительно недорогую инфраструктурную платформу в облаке. </a:t>
            </a:r>
            <a:r>
              <a:rPr lang="ru-RU" dirty="0" smtClean="0"/>
              <a:t>Центры обработки данных расположены в США, Европе, Бразилии, Сингапуре, Японии и Австралии.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10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5856" y="1162836"/>
            <a:ext cx="72716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4400" dirty="0" smtClean="0"/>
              <a:t>Мировые лидеры</a:t>
            </a:r>
            <a:endParaRPr lang="en-US" sz="4400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26" y="2524864"/>
            <a:ext cx="1850747" cy="1059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ОБЛАЧНЫЕ СЕРВИСЫ В МИРЕ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09928" y="167242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 smtClean="0"/>
          </a:p>
          <a:p>
            <a:r>
              <a:rPr lang="ru-RU" dirty="0"/>
              <a:t>Google Cloud Platform (GCP) - набор </a:t>
            </a:r>
            <a:r>
              <a:rPr lang="ru-RU" dirty="0" smtClean="0"/>
              <a:t>облачных </a:t>
            </a:r>
            <a:r>
              <a:rPr lang="ru-RU" dirty="0"/>
              <a:t>сервисов, которые работают в той же инфраструктуре, которую Google </a:t>
            </a:r>
            <a:r>
              <a:rPr lang="ru-RU" dirty="0" smtClean="0"/>
              <a:t>использует</a:t>
            </a:r>
            <a:r>
              <a:rPr lang="en-US" dirty="0"/>
              <a:t> </a:t>
            </a:r>
            <a:r>
              <a:rPr lang="ru-RU" dirty="0" smtClean="0"/>
              <a:t>для своих продуктов, </a:t>
            </a:r>
            <a:r>
              <a:rPr lang="ru-RU" dirty="0"/>
              <a:t>таких как Google Search и YouTube. </a:t>
            </a:r>
            <a:endParaRPr lang="ru-RU" dirty="0"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1" y="4327232"/>
            <a:ext cx="2318507" cy="1450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09927" y="3760069"/>
            <a:ext cx="49556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Microsoft Azure - </a:t>
            </a:r>
            <a:r>
              <a:rPr lang="ru-RU" dirty="0">
                <a:solidFill>
                  <a:srgbClr val="000000"/>
                </a:solidFill>
              </a:rPr>
              <a:t>набор облачных сервисов</a:t>
            </a:r>
            <a:r>
              <a:rPr lang="ru-RU" dirty="0"/>
              <a:t>, созданный Microsoft для создания, тестирования, развертывания и управления приложениями. Azure предоставляет программное обеспечение как услугу (SaaS), платформу как услугу (PaaS) и инфраструктуру как услугу (IaaS) и поддерживает множество различных языков программирования, инструментов и фреймворков.</a:t>
            </a:r>
          </a:p>
        </p:txBody>
      </p:sp>
    </p:spTree>
    <p:extLst>
      <p:ext uri="{BB962C8B-B14F-4D97-AF65-F5344CB8AC3E}">
        <p14:creationId xmlns:p14="http://schemas.microsoft.com/office/powerpoint/2010/main" val="14945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0260" y="1082350"/>
            <a:ext cx="937636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4000" dirty="0" smtClean="0"/>
              <a:t>В лидерах в России и странах СНГ</a:t>
            </a:r>
            <a:endParaRPr lang="en-US" sz="40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798952"/>
            <a:ext cx="2659970" cy="1800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3" y="3816693"/>
            <a:ext cx="2490360" cy="9989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ОБЛАЧНЫЕ СЕРВИСЫ В СТРАНАХ СНГ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7575" y="20990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Яндекс.Облако</a:t>
            </a:r>
            <a:r>
              <a:rPr lang="en-US" dirty="0" smtClean="0"/>
              <a:t> </a:t>
            </a:r>
            <a:r>
              <a:rPr lang="en-US" dirty="0" err="1"/>
              <a:t>предлагает</a:t>
            </a:r>
            <a:r>
              <a:rPr lang="en-US" dirty="0"/>
              <a:t> </a:t>
            </a:r>
            <a:r>
              <a:rPr lang="en-US" dirty="0" err="1"/>
              <a:t>различные</a:t>
            </a:r>
            <a:r>
              <a:rPr lang="en-US" dirty="0"/>
              <a:t> </a:t>
            </a:r>
            <a:r>
              <a:rPr lang="en-US" dirty="0" err="1"/>
              <a:t>категории</a:t>
            </a:r>
            <a:r>
              <a:rPr lang="en-US" dirty="0"/>
              <a:t> </a:t>
            </a:r>
            <a:r>
              <a:rPr lang="en-US" dirty="0" err="1"/>
              <a:t>облачных</a:t>
            </a:r>
            <a:r>
              <a:rPr lang="en-US" dirty="0"/>
              <a:t> </a:t>
            </a:r>
            <a:r>
              <a:rPr lang="en-US" dirty="0" err="1"/>
              <a:t>ресурсов</a:t>
            </a:r>
            <a:r>
              <a:rPr lang="en-US" dirty="0"/>
              <a:t>,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как</a:t>
            </a:r>
            <a:r>
              <a:rPr lang="en-US" dirty="0"/>
              <a:t> </a:t>
            </a:r>
            <a:r>
              <a:rPr lang="en-US" dirty="0" err="1"/>
              <a:t>виртуальные</a:t>
            </a:r>
            <a:r>
              <a:rPr lang="en-US" dirty="0"/>
              <a:t> </a:t>
            </a:r>
            <a:r>
              <a:rPr lang="en-US" dirty="0" err="1"/>
              <a:t>машины</a:t>
            </a:r>
            <a:r>
              <a:rPr lang="en-US" dirty="0" smtClean="0"/>
              <a:t>, </a:t>
            </a:r>
            <a:r>
              <a:rPr lang="ru-RU" dirty="0" smtClean="0"/>
              <a:t>объектные хранилища</a:t>
            </a:r>
            <a:r>
              <a:rPr lang="en-US" dirty="0" smtClean="0"/>
              <a:t>, </a:t>
            </a:r>
            <a:r>
              <a:rPr lang="en-US" dirty="0" err="1"/>
              <a:t>базы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 и т. </a:t>
            </a:r>
            <a:r>
              <a:rPr lang="ru-RU" dirty="0" smtClean="0"/>
              <a:t>д</a:t>
            </a:r>
            <a:r>
              <a:rPr lang="en-US" dirty="0" smtClean="0"/>
              <a:t>. </a:t>
            </a:r>
            <a:r>
              <a:rPr lang="ru-RU" dirty="0" smtClean="0"/>
              <a:t>Управлять </a:t>
            </a:r>
            <a:r>
              <a:rPr lang="en-US" dirty="0" err="1" smtClean="0"/>
              <a:t>ресурсами</a:t>
            </a:r>
            <a:r>
              <a:rPr lang="en-US" dirty="0" smtClean="0"/>
              <a:t> </a:t>
            </a:r>
            <a:r>
              <a:rPr lang="en-US" dirty="0"/>
              <a:t>в </a:t>
            </a:r>
            <a:r>
              <a:rPr lang="en-US" dirty="0" err="1"/>
              <a:t>каждой</a:t>
            </a:r>
            <a:r>
              <a:rPr lang="en-US" dirty="0"/>
              <a:t> </a:t>
            </a:r>
            <a:r>
              <a:rPr lang="en-US" dirty="0" err="1"/>
              <a:t>категории</a:t>
            </a:r>
            <a:r>
              <a:rPr lang="en-US" dirty="0"/>
              <a:t> </a:t>
            </a:r>
            <a:r>
              <a:rPr lang="ru-RU" dirty="0" smtClean="0"/>
              <a:t>можно </a:t>
            </a:r>
            <a:r>
              <a:rPr lang="en-US" dirty="0" smtClean="0"/>
              <a:t>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веб-консоли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7575" y="38166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Mail.Ru Cloud Solutions (MCS) - это облачная инфраструктура, предоставляемая по модели IaaS для крупных корпораций, а также малого и среднего бизнеса и </a:t>
            </a:r>
            <a:r>
              <a:rPr lang="ru-RU"/>
              <a:t>частных </a:t>
            </a:r>
            <a:r>
              <a:rPr lang="ru-RU" smtClean="0"/>
              <a:t>лиц</a:t>
            </a:r>
            <a:r>
              <a:rPr lang="en-US" smtClean="0"/>
              <a:t>*</a:t>
            </a:r>
            <a:r>
              <a:rPr lang="ru-RU" smtClean="0"/>
              <a:t>.</a:t>
            </a:r>
            <a:endParaRPr lang="en-US" dirty="0"/>
          </a:p>
        </p:txBody>
      </p:sp>
      <p:sp>
        <p:nvSpPr>
          <p:cNvPr id="7" name="AutoShape 2" descr="VK Cloud Solutions | ИТ-платформа бизнес-класса от V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4" descr="VK Cloud Solutions | ИТ-платформа бизнес-класса от V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AutoShape 6" descr="VK Cloud Solutions | ИТ-платформа бизнес-класса от VK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8" descr="VK Cloud Solutions | ИТ-платформа бизнес-класса от VK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65" y="5376325"/>
            <a:ext cx="870268" cy="82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810286" y="541869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*</a:t>
            </a:r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069053" y="5596498"/>
            <a:ext cx="3711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</a:t>
            </a:r>
            <a:r>
              <a:rPr lang="en-US"/>
              <a:t>K</a:t>
            </a:r>
            <a:r>
              <a:rPr lang="en-US" smtClean="0"/>
              <a:t> Cloud Solution c </a:t>
            </a:r>
            <a:r>
              <a:rPr lang="ru-RU" smtClean="0"/>
              <a:t>осени 2021 года.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27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ОБЛАЧНЫЕ СЕРВИСЫ В СТРАНАХ СНГ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9" y="1514435"/>
            <a:ext cx="2947920" cy="2747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3899" y="1514435"/>
            <a:ext cx="6871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smtClean="0"/>
              <a:t>Регистрация </a:t>
            </a:r>
            <a:r>
              <a:rPr lang="ru-RU" sz="4000" dirty="0" smtClean="0"/>
              <a:t>в </a:t>
            </a:r>
            <a:r>
              <a:rPr lang="en-US" sz="4000" dirty="0" err="1" smtClean="0"/>
              <a:t>Yandex.Cloud</a:t>
            </a:r>
            <a:r>
              <a:rPr lang="ru-RU" sz="4000" dirty="0" smtClean="0"/>
              <a:t> </a:t>
            </a:r>
            <a:r>
              <a:rPr lang="en-US" sz="4000" dirty="0" smtClean="0"/>
              <a:t>&gt;&gt;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-665439" y="5550858"/>
            <a:ext cx="6230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mtClean="0"/>
              <a:t>&lt;&lt; </a:t>
            </a:r>
            <a:r>
              <a:rPr lang="ru-RU" sz="4000" smtClean="0"/>
              <a:t>Регистрация </a:t>
            </a:r>
            <a:r>
              <a:rPr lang="ru-RU" sz="4000" dirty="0" smtClean="0"/>
              <a:t>в</a:t>
            </a:r>
            <a:r>
              <a:rPr lang="en-US" sz="4000" dirty="0" smtClean="0"/>
              <a:t> MCS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3796937"/>
            <a:ext cx="3284292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0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MCS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" y="1808979"/>
            <a:ext cx="7149260" cy="3918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766" y="6140485"/>
            <a:ext cx="225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mcs.mail.ru/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98165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7886946" y="1637891"/>
            <a:ext cx="31375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err="1">
                <a:solidFill>
                  <a:srgbClr val="0070C0"/>
                </a:solidFill>
              </a:rPr>
              <a:t>сервисе</a:t>
            </a:r>
            <a:r>
              <a:rPr lang="en-US" i="1">
                <a:solidFill>
                  <a:srgbClr val="0070C0"/>
                </a:solidFill>
              </a:rPr>
              <a:t> </a:t>
            </a:r>
            <a:r>
              <a:rPr lang="en-US" i="1" smtClean="0">
                <a:solidFill>
                  <a:srgbClr val="0070C0"/>
                </a:solidFill>
              </a:rPr>
              <a:t>Mail.ru (VK) </a:t>
            </a:r>
            <a:r>
              <a:rPr lang="en-US" i="1" dirty="0" smtClean="0">
                <a:solidFill>
                  <a:srgbClr val="0070C0"/>
                </a:solidFill>
              </a:rPr>
              <a:t>Cloud Solution (MCS)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запустить виртуальную машину с SAP ABAP NetWeaver в облачном </a:t>
            </a:r>
            <a:r>
              <a:rPr lang="ru-RU" i="1" dirty="0" smtClean="0">
                <a:solidFill>
                  <a:srgbClr val="0070C0"/>
                </a:solidFill>
              </a:rPr>
              <a:t>сервисе </a:t>
            </a:r>
            <a:r>
              <a:rPr lang="en-US" i="1" dirty="0" smtClean="0">
                <a:solidFill>
                  <a:srgbClr val="0070C0"/>
                </a:solidFill>
              </a:rPr>
              <a:t>MCS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endParaRPr lang="ru-RU" i="1" dirty="0">
              <a:solidFill>
                <a:srgbClr val="0070C0"/>
              </a:solidFill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MCS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27" y="1808979"/>
            <a:ext cx="7149260" cy="3918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8766" y="6140485"/>
            <a:ext cx="214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mcs.mail.ru/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93160" y="998165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7886946" y="1637891"/>
            <a:ext cx="31375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dirty="0" err="1">
                <a:solidFill>
                  <a:srgbClr val="0070C0"/>
                </a:solidFill>
              </a:rPr>
              <a:t>сервисе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smtClean="0">
                <a:solidFill>
                  <a:srgbClr val="0070C0"/>
                </a:solidFill>
              </a:rPr>
              <a:t>Mail.ru Cloud Solution (MCS)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запустить виртуальную машину с SAP ABAP NetWeaver в облачном </a:t>
            </a:r>
            <a:r>
              <a:rPr lang="ru-RU" i="1" dirty="0" smtClean="0">
                <a:solidFill>
                  <a:srgbClr val="0070C0"/>
                </a:solidFill>
              </a:rPr>
              <a:t>сервисе </a:t>
            </a:r>
            <a:r>
              <a:rPr lang="en-US" i="1" dirty="0" smtClean="0">
                <a:solidFill>
                  <a:srgbClr val="0070C0"/>
                </a:solidFill>
              </a:rPr>
              <a:t>MCS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endParaRPr lang="ru-RU" i="1" dirty="0">
              <a:solidFill>
                <a:srgbClr val="0070C0"/>
              </a:solidFill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5179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1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YANDEX.CLOUD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" y="2005906"/>
            <a:ext cx="7224596" cy="40310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404" y="6154239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://cloud.yandex.ru/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101014" y="1808979"/>
            <a:ext cx="3137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dirty="0" err="1">
                <a:solidFill>
                  <a:srgbClr val="0070C0"/>
                </a:solidFill>
              </a:rPr>
              <a:t>сервисе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 smtClean="0">
                <a:solidFill>
                  <a:srgbClr val="0070C0"/>
                </a:solidFill>
              </a:rPr>
              <a:t>Yandex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r>
              <a:rPr lang="en-US" i="1" dirty="0" smtClean="0">
                <a:solidFill>
                  <a:srgbClr val="0070C0"/>
                </a:solidFill>
              </a:rPr>
              <a:t>Cloud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запустить виртуальную машину с SAP ABAP NetWeaver в облачном </a:t>
            </a:r>
            <a:r>
              <a:rPr lang="ru-RU" i="1" dirty="0" smtClean="0">
                <a:solidFill>
                  <a:srgbClr val="0070C0"/>
                </a:solidFill>
              </a:rPr>
              <a:t>сервисе </a:t>
            </a:r>
            <a:r>
              <a:rPr lang="en-US" i="1" dirty="0" err="1" smtClean="0">
                <a:solidFill>
                  <a:srgbClr val="0070C0"/>
                </a:solidFill>
              </a:rPr>
              <a:t>Yandex</a:t>
            </a:r>
            <a:r>
              <a:rPr lang="en-US" i="1" dirty="0" err="1">
                <a:solidFill>
                  <a:srgbClr val="0070C0"/>
                </a:solidFill>
              </a:rPr>
              <a:t>.</a:t>
            </a:r>
            <a:r>
              <a:rPr lang="en-US" i="1" dirty="0" err="1" smtClean="0">
                <a:solidFill>
                  <a:srgbClr val="0070C0"/>
                </a:solidFill>
              </a:rPr>
              <a:t>Cloud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endParaRPr lang="ru-RU" i="1" dirty="0">
              <a:solidFill>
                <a:srgbClr val="0070C0"/>
              </a:solidFill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РЕГИСТРАЦИЯ В </a:t>
            </a:r>
            <a:r>
              <a:rPr lang="en-US" dirty="0" smtClean="0"/>
              <a:t>YANDEX.CLOUD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" y="2005906"/>
            <a:ext cx="7224596" cy="40310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404" y="6154239"/>
            <a:ext cx="2652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://cloud.yandex.ru/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101014" y="1808979"/>
            <a:ext cx="3137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i="1" dirty="0" err="1" smtClean="0">
                <a:solidFill>
                  <a:srgbClr val="0070C0"/>
                </a:solidFill>
              </a:rPr>
              <a:t>Зарегистрироваться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0070C0"/>
                </a:solidFill>
              </a:rPr>
              <a:t>в </a:t>
            </a:r>
            <a:r>
              <a:rPr lang="en-US" i="1" dirty="0" err="1">
                <a:solidFill>
                  <a:srgbClr val="0070C0"/>
                </a:solidFill>
              </a:rPr>
              <a:t>сервисе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 err="1" smtClean="0">
                <a:solidFill>
                  <a:srgbClr val="0070C0"/>
                </a:solidFill>
              </a:rPr>
              <a:t>Yandex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r>
              <a:rPr lang="en-US" i="1" dirty="0" smtClean="0">
                <a:solidFill>
                  <a:srgbClr val="0070C0"/>
                </a:solidFill>
              </a:rPr>
              <a:t>Cloud</a:t>
            </a:r>
            <a:endParaRPr lang="en-US" i="1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Цель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ru-RU" i="1" dirty="0">
                <a:solidFill>
                  <a:srgbClr val="0070C0"/>
                </a:solidFill>
              </a:rPr>
              <a:t>Получить возможность запустить виртуальную машину с SAP ABAP NetWeaver в облачном </a:t>
            </a:r>
            <a:r>
              <a:rPr lang="ru-RU" i="1" dirty="0" smtClean="0">
                <a:solidFill>
                  <a:srgbClr val="0070C0"/>
                </a:solidFill>
              </a:rPr>
              <a:t>сервисе </a:t>
            </a:r>
            <a:r>
              <a:rPr lang="en-US" i="1" dirty="0" err="1" smtClean="0">
                <a:solidFill>
                  <a:srgbClr val="0070C0"/>
                </a:solidFill>
              </a:rPr>
              <a:t>Yandex</a:t>
            </a:r>
            <a:r>
              <a:rPr lang="en-US" i="1" dirty="0" err="1">
                <a:solidFill>
                  <a:srgbClr val="0070C0"/>
                </a:solidFill>
              </a:rPr>
              <a:t>.</a:t>
            </a:r>
            <a:r>
              <a:rPr lang="en-US" i="1" dirty="0" err="1" smtClean="0">
                <a:solidFill>
                  <a:srgbClr val="0070C0"/>
                </a:solidFill>
              </a:rPr>
              <a:t>Cloud</a:t>
            </a:r>
            <a:r>
              <a:rPr lang="ru-RU" i="1" dirty="0" smtClean="0">
                <a:solidFill>
                  <a:srgbClr val="0070C0"/>
                </a:solidFill>
              </a:rPr>
              <a:t>.</a:t>
            </a:r>
            <a:endParaRPr lang="ru-RU" i="1" dirty="0">
              <a:solidFill>
                <a:srgbClr val="0070C0"/>
              </a:solidFill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5179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2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522404" y="3173073"/>
            <a:ext cx="6763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/>
              <a:t>Putty – это бесплатная </a:t>
            </a:r>
            <a:r>
              <a:rPr lang="ru-RU" dirty="0" smtClean="0"/>
              <a:t> и самое расспространенная программа </a:t>
            </a:r>
            <a:r>
              <a:rPr lang="ru-RU" dirty="0"/>
              <a:t>для подключения к серверу через безопасное соединение </a:t>
            </a:r>
            <a:r>
              <a:rPr lang="ru-RU" dirty="0" smtClean="0"/>
              <a:t>SSH.</a:t>
            </a:r>
          </a:p>
          <a:p>
            <a:endParaRPr lang="en-US" dirty="0"/>
          </a:p>
          <a:p>
            <a:r>
              <a:rPr lang="en-US" dirty="0" smtClean="0"/>
              <a:t>*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://www.putty.org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(</a:t>
            </a:r>
            <a:r>
              <a:rPr lang="ru-RU" dirty="0" smtClean="0"/>
              <a:t>бесплатно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525248"/>
            <a:ext cx="45339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915" y="1284185"/>
            <a:ext cx="58370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/>
              <a:t>Программное обеспечение компании </a:t>
            </a:r>
            <a:r>
              <a:rPr lang="ru-RU" dirty="0" smtClean="0"/>
              <a:t>SAP </a:t>
            </a:r>
            <a:r>
              <a:rPr lang="en-US" dirty="0" smtClean="0"/>
              <a:t>SE</a:t>
            </a:r>
            <a:r>
              <a:rPr lang="ru-RU" dirty="0" smtClean="0"/>
              <a:t> используется</a:t>
            </a:r>
            <a:r>
              <a:rPr lang="en-US" dirty="0"/>
              <a:t> </a:t>
            </a:r>
            <a:r>
              <a:rPr lang="ru-RU" dirty="0" smtClean="0"/>
              <a:t>во многих крупных компаниях</a:t>
            </a:r>
            <a:r>
              <a:rPr lang="en-US" dirty="0" smtClean="0"/>
              <a:t> </a:t>
            </a:r>
            <a:r>
              <a:rPr lang="ru-RU" dirty="0" smtClean="0"/>
              <a:t>по всему миру</a:t>
            </a:r>
            <a:r>
              <a:rPr lang="en-US" dirty="0" smtClean="0"/>
              <a:t> (</a:t>
            </a:r>
            <a:r>
              <a:rPr lang="ru-RU" dirty="0" smtClean="0"/>
              <a:t>413 </a:t>
            </a:r>
            <a:r>
              <a:rPr lang="ru-RU" dirty="0"/>
              <a:t>000 клиентов в 180 </a:t>
            </a:r>
            <a:r>
              <a:rPr lang="ru-RU" dirty="0" smtClean="0"/>
              <a:t>странах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ru-RU" dirty="0" smtClean="0"/>
              <a:t>В мире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ru-RU" dirty="0" smtClean="0"/>
          </a:p>
          <a:p>
            <a:pPr lvl="1"/>
            <a:endParaRPr lang="ru-RU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УСТАНОВКА 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КУРСЕ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5180" y="5928071"/>
            <a:ext cx="296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 еще сотни тысяч других ...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70" y="1197821"/>
            <a:ext cx="3366927" cy="37192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5809" y="6297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://news.sap.com/2019/04/aerospace-defense-innovation-days-seattle/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5" y="2447276"/>
            <a:ext cx="3784150" cy="1427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79" y="2628978"/>
            <a:ext cx="1974275" cy="17286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9" y="3949079"/>
            <a:ext cx="3593482" cy="13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475015"/>
            <a:ext cx="4095750" cy="1905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404" y="3380015"/>
            <a:ext cx="67634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 </a:t>
            </a:r>
          </a:p>
          <a:p>
            <a:r>
              <a:rPr lang="ru-RU" dirty="0"/>
              <a:t>PuTTYgen – это утилита, которая позволяет генерировать ключи SSH для самого популярного клиента </a:t>
            </a:r>
            <a:r>
              <a:rPr lang="ru-RU" dirty="0" smtClean="0"/>
              <a:t>PuTTY, который мы также используем. </a:t>
            </a:r>
          </a:p>
          <a:p>
            <a:endParaRPr lang="ru-RU" dirty="0"/>
          </a:p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://www.puttygen.com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(</a:t>
            </a:r>
            <a:r>
              <a:rPr lang="ru-RU" dirty="0" smtClean="0"/>
              <a:t>бесплатно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333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05803"/>
            <a:ext cx="4156438" cy="14001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862" y="3206332"/>
            <a:ext cx="67634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MobaXterm - это расширенный </a:t>
            </a:r>
            <a:r>
              <a:rPr lang="ru-RU" dirty="0" smtClean="0"/>
              <a:t>терминал для </a:t>
            </a:r>
            <a:r>
              <a:rPr lang="ru-RU" dirty="0"/>
              <a:t>Windows с сервером X11, </a:t>
            </a:r>
            <a:r>
              <a:rPr lang="ru-RU" dirty="0" smtClean="0"/>
              <a:t>SSH-клиентом, вкладками </a:t>
            </a:r>
            <a:r>
              <a:rPr lang="ru-RU" dirty="0"/>
              <a:t>и </a:t>
            </a:r>
            <a:r>
              <a:rPr lang="ru-RU" dirty="0" smtClean="0"/>
              <a:t>множеством других сетевых инструментов </a:t>
            </a:r>
            <a:r>
              <a:rPr lang="ru-RU" dirty="0"/>
              <a:t>для </a:t>
            </a:r>
            <a:r>
              <a:rPr lang="ru-RU" dirty="0" smtClean="0"/>
              <a:t>удаленного подключения (VNC</a:t>
            </a:r>
            <a:r>
              <a:rPr lang="ru-RU" dirty="0"/>
              <a:t>, RDP, telnet, rlogin</a:t>
            </a:r>
            <a:r>
              <a:rPr lang="ru-RU" dirty="0" smtClean="0"/>
              <a:t>)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*</a:t>
            </a:r>
            <a:r>
              <a:rPr lang="ru-RU" dirty="0"/>
              <a:t>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://mobaxterm.mobatek.net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(бесплатно)</a:t>
            </a:r>
            <a:endParaRPr lang="en-US" dirty="0" smtClean="0"/>
          </a:p>
          <a:p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981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65" y="1583190"/>
            <a:ext cx="4505325" cy="1514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165" y="4865235"/>
            <a:ext cx="5249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*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developers.sap.com/trials-downloads.html?search=ABAP+Platform+1909+Developer+Edition+on+SAP+HANA+2.0</a:t>
            </a:r>
            <a:r>
              <a:rPr lang="ru-RU" dirty="0" smtClean="0"/>
              <a:t> (бесплатно)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404" y="35197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/>
              <a:t>SAP </a:t>
            </a:r>
            <a:r>
              <a:rPr lang="ru-RU" smtClean="0"/>
              <a:t>GUI</a:t>
            </a:r>
            <a:r>
              <a:rPr lang="en-US" smtClean="0"/>
              <a:t> </a:t>
            </a:r>
            <a:r>
              <a:rPr lang="ru-RU" smtClean="0"/>
              <a:t> </a:t>
            </a:r>
            <a:r>
              <a:rPr lang="ru-RU" dirty="0"/>
              <a:t>- это универсальное клиентское приложение для доступа к всем системами SAP работающим на основе SAP ABAP NetWeaver Application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2404" y="5142234"/>
            <a:ext cx="524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*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https://www.eclipse.org/ide/ </a:t>
            </a:r>
            <a:r>
              <a:rPr lang="ru-RU" dirty="0" smtClean="0"/>
              <a:t>(бесплатно)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404" y="351978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Eclipse </a:t>
            </a:r>
            <a:r>
              <a:rPr lang="ru-RU" dirty="0" smtClean="0"/>
              <a:t>широко </a:t>
            </a:r>
            <a:r>
              <a:rPr lang="ru-RU" dirty="0"/>
              <a:t>распространённая, бесплатная </a:t>
            </a:r>
            <a:r>
              <a:rPr lang="en-US" dirty="0"/>
              <a:t>IDE (Integrated Development Environment, </a:t>
            </a:r>
            <a:r>
              <a:rPr lang="ru-RU" dirty="0"/>
              <a:t>интегрированная  среда разработки) </a:t>
            </a:r>
          </a:p>
          <a:p>
            <a:r>
              <a:rPr lang="ru-RU" dirty="0"/>
              <a:t>Официально поддерживается </a:t>
            </a:r>
            <a:r>
              <a:rPr lang="en-US" dirty="0" smtClean="0"/>
              <a:t>SAP </a:t>
            </a:r>
            <a:r>
              <a:rPr lang="ru-RU" dirty="0" smtClean="0"/>
              <a:t>для </a:t>
            </a:r>
            <a:r>
              <a:rPr lang="en-US" dirty="0" smtClean="0"/>
              <a:t>ABAP</a:t>
            </a:r>
            <a:r>
              <a:rPr lang="ru-RU" dirty="0" smtClean="0"/>
              <a:t> разработки и администрирования </a:t>
            </a:r>
            <a:r>
              <a:rPr lang="en-US" dirty="0" smtClean="0"/>
              <a:t>SAP HANA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164864"/>
            <a:ext cx="6534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ЧЕМ МЫ БУДЕМ УСТАНАЛИВАТЬ </a:t>
            </a:r>
            <a:r>
              <a:rPr lang="en-US" dirty="0" smtClean="0"/>
              <a:t>SAP NETWEAVER</a:t>
            </a:r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621165" y="4865235"/>
            <a:ext cx="524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*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https://code.visualstudio.com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r>
              <a:rPr lang="ru-RU" dirty="0" smtClean="0"/>
              <a:t>(бесплатно)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2404" y="35197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Visual Studio Code </a:t>
            </a:r>
            <a:r>
              <a:rPr lang="ru-RU" dirty="0"/>
              <a:t>широко распространённая, бесплатная </a:t>
            </a:r>
            <a:r>
              <a:rPr lang="en-US" dirty="0"/>
              <a:t>IDE (Integrated Development Environment, </a:t>
            </a:r>
            <a:r>
              <a:rPr lang="ru-RU" dirty="0"/>
              <a:t>интегрированная  среда разработки) </a:t>
            </a:r>
          </a:p>
          <a:p>
            <a:r>
              <a:rPr lang="ru-RU" dirty="0"/>
              <a:t>Официально поддерживается </a:t>
            </a:r>
            <a:r>
              <a:rPr lang="en-US" dirty="0" smtClean="0"/>
              <a:t>SAP</a:t>
            </a:r>
            <a:r>
              <a:rPr lang="ru-RU" dirty="0" smtClean="0"/>
              <a:t> для </a:t>
            </a:r>
            <a:r>
              <a:rPr lang="en-US" dirty="0" smtClean="0"/>
              <a:t>Fiori </a:t>
            </a:r>
            <a:r>
              <a:rPr lang="ru-RU" dirty="0" smtClean="0"/>
              <a:t>разработки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5" y="1353313"/>
            <a:ext cx="50482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700635"/>
            <a:ext cx="6892807" cy="47588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1645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693161" y="1700635"/>
            <a:ext cx="3523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Установить программы: </a:t>
            </a:r>
            <a:r>
              <a:rPr lang="en-US" i="1" dirty="0" smtClean="0">
                <a:solidFill>
                  <a:srgbClr val="0070C0"/>
                </a:solidFill>
              </a:rPr>
              <a:t>Putty,  </a:t>
            </a:r>
            <a:r>
              <a:rPr lang="en-US" i="1" dirty="0" err="1" smtClean="0">
                <a:solidFill>
                  <a:srgbClr val="0070C0"/>
                </a:solidFill>
              </a:rPr>
              <a:t>Puttygen</a:t>
            </a:r>
            <a:r>
              <a:rPr lang="en-US" i="1" dirty="0" smtClean="0">
                <a:solidFill>
                  <a:srgbClr val="0070C0"/>
                </a:solidFill>
              </a:rPr>
              <a:t>, </a:t>
            </a:r>
            <a:r>
              <a:rPr lang="en-US" i="1" dirty="0" err="1" smtClean="0">
                <a:solidFill>
                  <a:srgbClr val="0070C0"/>
                </a:solidFill>
              </a:rPr>
              <a:t>MobaXterm</a:t>
            </a:r>
            <a:r>
              <a:rPr lang="en-US" i="1" dirty="0" smtClean="0">
                <a:solidFill>
                  <a:srgbClr val="0070C0"/>
                </a:solidFill>
              </a:rPr>
              <a:t>, SAP Logon</a:t>
            </a:r>
            <a:endParaRPr lang="ru-RU" i="1" dirty="0" smtClean="0">
              <a:solidFill>
                <a:srgbClr val="0070C0"/>
              </a:solidFill>
            </a:endParaRPr>
          </a:p>
          <a:p>
            <a:endParaRPr lang="ru-RU" dirty="0" smtClean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программы, которые будут использоваться </a:t>
            </a:r>
          </a:p>
          <a:p>
            <a:r>
              <a:rPr lang="ru-RU" i="1" smtClean="0">
                <a:solidFill>
                  <a:srgbClr val="0070C0"/>
                </a:solidFill>
              </a:rPr>
              <a:t>для  работы с виртуальной машиной в облаке и входа в </a:t>
            </a:r>
            <a:r>
              <a:rPr lang="en-US" i="1" dirty="0" smtClean="0">
                <a:solidFill>
                  <a:srgbClr val="0070C0"/>
                </a:solidFill>
              </a:rPr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9438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71645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693161" y="1700635"/>
            <a:ext cx="3523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Детали установки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загрузки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GUI (SAP Logon)</a:t>
            </a:r>
          </a:p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потребуется регистрации в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SAP.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Universal SAP ID –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обязательный пререквизит</a:t>
            </a:r>
          </a:p>
          <a:p>
            <a:endParaRPr lang="ru-RU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GUI (SAP Logon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расспространяется в виде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архива.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 –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архиватор – можно скачать, например,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здесь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789236"/>
            <a:ext cx="60579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81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НЕОБХОДИМЫХ ПРОГРАММ. ЧАСТЬ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71645" y="961971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693161" y="1700635"/>
            <a:ext cx="3523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Детали установки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ru-RU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Для загрузки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GUI (SAP Logon)</a:t>
            </a:r>
          </a:p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потребуется регистрации в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SAP.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Universal SAP ID –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обязательный пререквизит</a:t>
            </a:r>
          </a:p>
          <a:p>
            <a:endParaRPr lang="ru-RU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SAP GUI (SAP Logon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расспространяется в виде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архива. 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RAR –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архиватор – можно скачать, например, 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здесь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789236"/>
            <a:ext cx="60579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9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ПРОЦЕСС УСТАНОВКИ </a:t>
            </a:r>
            <a:r>
              <a:rPr lang="en-US" dirty="0" smtClean="0"/>
              <a:t>SAP NETWEAVER DEVELOPER EDITION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29" y="1514435"/>
            <a:ext cx="2947920" cy="27475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3899" y="1514435"/>
            <a:ext cx="6230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/>
              <a:t>Установка в </a:t>
            </a:r>
            <a:r>
              <a:rPr lang="en-US" sz="4000" dirty="0" err="1" smtClean="0"/>
              <a:t>Yandex.Cloud</a:t>
            </a:r>
            <a:r>
              <a:rPr lang="ru-RU" sz="4000" dirty="0" smtClean="0"/>
              <a:t> </a:t>
            </a:r>
            <a:r>
              <a:rPr lang="en-US" sz="4000" dirty="0" smtClean="0"/>
              <a:t>&gt;&gt;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-665439" y="5550858"/>
            <a:ext cx="6230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&lt;&lt; </a:t>
            </a:r>
            <a:r>
              <a:rPr lang="ru-RU" sz="4000" dirty="0" smtClean="0"/>
              <a:t>Установка в</a:t>
            </a:r>
            <a:r>
              <a:rPr lang="en-US" sz="4000" dirty="0" smtClean="0"/>
              <a:t> MCS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64" y="3796937"/>
            <a:ext cx="3284292" cy="30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</a:t>
            </a:r>
            <a:r>
              <a:rPr lang="en-US" dirty="0" smtClean="0"/>
              <a:t>SAP NETWEAVER </a:t>
            </a:r>
            <a:r>
              <a:rPr lang="ru-RU" dirty="0" smtClean="0"/>
              <a:t>В </a:t>
            </a:r>
            <a:r>
              <a:rPr lang="en-US" dirty="0" smtClean="0"/>
              <a:t>MCS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0" y="1978879"/>
            <a:ext cx="6886367" cy="27983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160" y="5522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Команды для установки, собранные в одном файле -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08099" y="5522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mcs.txt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7640910" y="1934432"/>
            <a:ext cx="3523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в облачном сервисе </a:t>
            </a:r>
            <a:r>
              <a:rPr lang="en-US" i="1" dirty="0" smtClean="0">
                <a:solidFill>
                  <a:srgbClr val="0070C0"/>
                </a:solidFill>
              </a:rPr>
              <a:t>MCS</a:t>
            </a:r>
            <a:endParaRPr lang="ru-RU" i="1" dirty="0" smtClean="0">
              <a:solidFill>
                <a:srgbClr val="0070C0"/>
              </a:solidFill>
            </a:endParaRP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en-US" dirty="0"/>
          </a:p>
          <a:p>
            <a:r>
              <a:rPr lang="ru-RU" i="1" dirty="0" smtClean="0">
                <a:solidFill>
                  <a:srgbClr val="0070C0"/>
                </a:solidFill>
              </a:rPr>
              <a:t>Создание виртуальной машины с требуемыми параметрами, установка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,</a:t>
            </a:r>
            <a:r>
              <a:rPr lang="ru-RU" i="1" dirty="0" smtClean="0">
                <a:solidFill>
                  <a:srgbClr val="0070C0"/>
                </a:solidFill>
              </a:rPr>
              <a:t> выполнение настроек </a:t>
            </a:r>
            <a:r>
              <a:rPr lang="en-US" i="1" dirty="0" err="1" smtClean="0">
                <a:solidFill>
                  <a:srgbClr val="0070C0"/>
                </a:solidFill>
              </a:rPr>
              <a:t>FireWall</a:t>
            </a:r>
            <a:r>
              <a:rPr lang="en-US" i="1" dirty="0" smtClean="0">
                <a:solidFill>
                  <a:srgbClr val="0070C0"/>
                </a:solidFill>
              </a:rPr>
              <a:t>-</a:t>
            </a:r>
            <a:r>
              <a:rPr lang="ru-RU" i="1" dirty="0" smtClean="0">
                <a:solidFill>
                  <a:srgbClr val="0070C0"/>
                </a:solidFill>
              </a:rPr>
              <a:t>а</a:t>
            </a:r>
            <a:endParaRPr lang="en-US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76894" y="1570231"/>
            <a:ext cx="44409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dirty="0" smtClean="0"/>
              <a:t>Установить </a:t>
            </a:r>
            <a:r>
              <a:rPr lang="en-US" dirty="0" smtClean="0"/>
              <a:t>SAP </a:t>
            </a:r>
            <a:r>
              <a:rPr lang="ru-RU" dirty="0" smtClean="0"/>
              <a:t>и написать свою первую программу</a:t>
            </a:r>
            <a:r>
              <a:rPr lang="en-US" dirty="0" smtClean="0"/>
              <a:t> </a:t>
            </a:r>
            <a:r>
              <a:rPr lang="ru-RU" dirty="0" smtClean="0"/>
              <a:t>на языке </a:t>
            </a:r>
            <a:r>
              <a:rPr lang="en-US" dirty="0" smtClean="0"/>
              <a:t>ABAP</a:t>
            </a:r>
            <a:r>
              <a:rPr lang="en-US" dirty="0"/>
              <a:t> </a:t>
            </a:r>
            <a:r>
              <a:rPr lang="ru-RU" dirty="0" smtClean="0"/>
              <a:t>или создать интерфей</a:t>
            </a:r>
            <a:r>
              <a:rPr lang="en-US" dirty="0" smtClean="0"/>
              <a:t>c</a:t>
            </a:r>
            <a:r>
              <a:rPr lang="ru-RU" dirty="0" smtClean="0"/>
              <a:t> на </a:t>
            </a:r>
            <a:r>
              <a:rPr lang="en-US" dirty="0" smtClean="0"/>
              <a:t>FIORI </a:t>
            </a:r>
            <a:r>
              <a:rPr lang="ru-RU" dirty="0" smtClean="0"/>
              <a:t>может абсолютно каждый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ru-RU" dirty="0"/>
              <a:t>Для </a:t>
            </a:r>
            <a:r>
              <a:rPr lang="ru-RU" dirty="0" smtClean="0"/>
              <a:t>установки</a:t>
            </a:r>
            <a:r>
              <a:rPr lang="en-US" dirty="0" smtClean="0"/>
              <a:t> SAP</a:t>
            </a:r>
            <a:r>
              <a:rPr lang="ru-RU" dirty="0" smtClean="0"/>
              <a:t> мы </a:t>
            </a:r>
            <a:r>
              <a:rPr lang="ru-RU" dirty="0"/>
              <a:t>воспользуемся набирающими стремительную популярность облачными </a:t>
            </a:r>
            <a:r>
              <a:rPr lang="ru-RU" dirty="0" smtClean="0"/>
              <a:t>сервисами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ru-RU" dirty="0"/>
          </a:p>
          <a:p>
            <a:pPr lvl="1"/>
            <a:r>
              <a:rPr lang="en-US" dirty="0" smtClean="0"/>
              <a:t>	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179" y="267249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 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КУРСЕ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9" y="5265796"/>
            <a:ext cx="2226162" cy="89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98" y="4962641"/>
            <a:ext cx="2214831" cy="1499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" y="1317142"/>
            <a:ext cx="4945443" cy="33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</a:t>
            </a:r>
            <a:r>
              <a:rPr lang="en-US" dirty="0" smtClean="0"/>
              <a:t>SAP NETWEAVER </a:t>
            </a:r>
            <a:r>
              <a:rPr lang="ru-RU" dirty="0" smtClean="0"/>
              <a:t>В </a:t>
            </a:r>
            <a:r>
              <a:rPr lang="en-US" dirty="0" smtClean="0"/>
              <a:t>MCS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7588842" y="2148394"/>
            <a:ext cx="402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лицензии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ru-RU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i="1">
                <a:solidFill>
                  <a:srgbClr val="0070C0"/>
                </a:solidFill>
              </a:rPr>
              <a:t>docker exec -it a4h /usr/local/bin/asabap_license_update</a:t>
            </a:r>
            <a:endParaRPr lang="ru-RU" i="1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2148394"/>
            <a:ext cx="6754197" cy="336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0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УСТАНОВКА </a:t>
            </a:r>
            <a:r>
              <a:rPr lang="en-US" dirty="0" smtClean="0"/>
              <a:t>SAP NETWEAVER </a:t>
            </a:r>
            <a:r>
              <a:rPr lang="ru-RU" dirty="0" smtClean="0"/>
              <a:t>В </a:t>
            </a:r>
            <a:r>
              <a:rPr lang="en-US" dirty="0" smtClean="0"/>
              <a:t>MCS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08099" y="5522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mcs.txt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7640910" y="1934432"/>
            <a:ext cx="3523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в облачном сервисе </a:t>
            </a:r>
            <a:r>
              <a:rPr lang="en-US" i="1" dirty="0" smtClean="0">
                <a:solidFill>
                  <a:srgbClr val="0070C0"/>
                </a:solidFill>
              </a:rPr>
              <a:t>MCS</a:t>
            </a:r>
            <a:endParaRPr lang="ru-RU" i="1" dirty="0" smtClean="0">
              <a:solidFill>
                <a:srgbClr val="0070C0"/>
              </a:solidFill>
            </a:endParaRP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en-US" dirty="0"/>
          </a:p>
          <a:p>
            <a:r>
              <a:rPr lang="ru-RU" i="1" dirty="0" smtClean="0">
                <a:solidFill>
                  <a:srgbClr val="0070C0"/>
                </a:solidFill>
              </a:rPr>
              <a:t>Создание виртуальной машины с требуемыми параметрами, установка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,</a:t>
            </a:r>
            <a:r>
              <a:rPr lang="ru-RU" i="1" dirty="0" smtClean="0">
                <a:solidFill>
                  <a:srgbClr val="0070C0"/>
                </a:solidFill>
              </a:rPr>
              <a:t> выполнение настроек </a:t>
            </a:r>
            <a:r>
              <a:rPr lang="en-US" i="1" dirty="0" err="1" smtClean="0">
                <a:solidFill>
                  <a:srgbClr val="0070C0"/>
                </a:solidFill>
              </a:rPr>
              <a:t>FireWall</a:t>
            </a:r>
            <a:r>
              <a:rPr lang="en-US" i="1" dirty="0" smtClean="0">
                <a:solidFill>
                  <a:srgbClr val="0070C0"/>
                </a:solidFill>
              </a:rPr>
              <a:t>-</a:t>
            </a:r>
            <a:r>
              <a:rPr lang="ru-RU" i="1" dirty="0" smtClean="0">
                <a:solidFill>
                  <a:srgbClr val="0070C0"/>
                </a:solidFill>
              </a:rPr>
              <a:t>а</a:t>
            </a:r>
            <a:endParaRPr lang="en-US" i="1" dirty="0" smtClean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22404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5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УСТАНОВКА </a:t>
            </a:r>
            <a:r>
              <a:rPr lang="en-US" dirty="0"/>
              <a:t>SAP NETWEAVER </a:t>
            </a:r>
            <a:r>
              <a:rPr lang="ru-RU" dirty="0"/>
              <a:t>В </a:t>
            </a:r>
            <a:r>
              <a:rPr lang="en-US" dirty="0" smtClean="0"/>
              <a:t>YANDEX.CLOUD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200" y="6202797"/>
            <a:ext cx="790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Команды для установки, собранные в одном файле 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yandex_cloud.txt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743426"/>
            <a:ext cx="6892574" cy="407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7640910" y="1934432"/>
            <a:ext cx="3523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в облачном сервисе </a:t>
            </a:r>
            <a:r>
              <a:rPr lang="en-US" i="1" dirty="0" err="1" smtClean="0">
                <a:solidFill>
                  <a:srgbClr val="0070C0"/>
                </a:solidFill>
              </a:rPr>
              <a:t>Yandex.Cloud</a:t>
            </a:r>
            <a:endParaRPr lang="ru-RU" i="1" dirty="0" smtClean="0">
              <a:solidFill>
                <a:srgbClr val="0070C0"/>
              </a:solidFill>
            </a:endParaRP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en-US" dirty="0"/>
          </a:p>
          <a:p>
            <a:r>
              <a:rPr lang="ru-RU" i="1" dirty="0" smtClean="0">
                <a:solidFill>
                  <a:srgbClr val="0070C0"/>
                </a:solidFill>
              </a:rPr>
              <a:t>Создание виртуальной машины с требуемыми параметрами, установка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,</a:t>
            </a:r>
            <a:r>
              <a:rPr lang="ru-RU" i="1" dirty="0" smtClean="0">
                <a:solidFill>
                  <a:srgbClr val="0070C0"/>
                </a:solidFill>
              </a:rPr>
              <a:t> выполнение настроек </a:t>
            </a:r>
            <a:r>
              <a:rPr lang="en-US" i="1" dirty="0" err="1" smtClean="0">
                <a:solidFill>
                  <a:srgbClr val="0070C0"/>
                </a:solidFill>
              </a:rPr>
              <a:t>FireWall</a:t>
            </a:r>
            <a:r>
              <a:rPr lang="en-US" i="1" dirty="0" smtClean="0">
                <a:solidFill>
                  <a:srgbClr val="0070C0"/>
                </a:solidFill>
              </a:rPr>
              <a:t>-</a:t>
            </a:r>
            <a:r>
              <a:rPr lang="ru-RU" i="1" dirty="0" smtClean="0">
                <a:solidFill>
                  <a:srgbClr val="0070C0"/>
                </a:solidFill>
              </a:rPr>
              <a:t>а</a:t>
            </a:r>
            <a:endParaRPr lang="en-US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3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УСТАНОВКА </a:t>
            </a:r>
            <a:r>
              <a:rPr lang="en-US" dirty="0"/>
              <a:t>SAP NETWEAVER </a:t>
            </a:r>
            <a:r>
              <a:rPr lang="ru-RU" dirty="0"/>
              <a:t>В </a:t>
            </a:r>
            <a:r>
              <a:rPr lang="en-US" dirty="0" smtClean="0"/>
              <a:t>YANDEX.CLOUD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976394" y="2076464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Получение лицензии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647793" y="2645309"/>
            <a:ext cx="5768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0070C0"/>
                </a:solidFill>
              </a:rPr>
              <a:t>docker exec -it </a:t>
            </a:r>
            <a:r>
              <a:rPr lang="en-US" i="1" smtClean="0">
                <a:solidFill>
                  <a:srgbClr val="0070C0"/>
                </a:solidFill>
              </a:rPr>
              <a:t>a4h</a:t>
            </a:r>
            <a:endParaRPr lang="ru-RU" i="1" smtClean="0">
              <a:solidFill>
                <a:srgbClr val="0070C0"/>
              </a:solidFill>
            </a:endParaRPr>
          </a:p>
          <a:p>
            <a:r>
              <a:rPr lang="en-US" i="1" smtClean="0">
                <a:solidFill>
                  <a:srgbClr val="0070C0"/>
                </a:solidFill>
              </a:rPr>
              <a:t> </a:t>
            </a:r>
            <a:r>
              <a:rPr lang="en-US" i="1">
                <a:solidFill>
                  <a:srgbClr val="0070C0"/>
                </a:solidFill>
              </a:rPr>
              <a:t>/usr/local/bin/asabap_license_update</a:t>
            </a:r>
            <a:endParaRPr lang="ru-RU" i="1">
              <a:solidFill>
                <a:srgbClr val="0070C0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3" y="2148394"/>
            <a:ext cx="6754197" cy="336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4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ПРАКТИЧЕСКОЕ ЗАНЯТИЕ. УСТАНОВКА </a:t>
            </a:r>
            <a:r>
              <a:rPr lang="en-US" dirty="0"/>
              <a:t>SAP NETWEAVER </a:t>
            </a:r>
            <a:r>
              <a:rPr lang="ru-RU" dirty="0"/>
              <a:t>В </a:t>
            </a:r>
            <a:r>
              <a:rPr lang="en-US" dirty="0" smtClean="0"/>
              <a:t>YANDEX.CLOUD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0200" y="6202797"/>
            <a:ext cx="790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Команды для установки, собранные в одном файле 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yandex_cloud.txt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743426"/>
            <a:ext cx="6892574" cy="407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7640910" y="1934432"/>
            <a:ext cx="3523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>
                <a:solidFill>
                  <a:srgbClr val="0070C0"/>
                </a:solidFill>
              </a:rPr>
              <a:t>Установить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в облачном сервисе </a:t>
            </a:r>
            <a:r>
              <a:rPr lang="en-US" i="1" dirty="0" err="1" smtClean="0">
                <a:solidFill>
                  <a:srgbClr val="0070C0"/>
                </a:solidFill>
              </a:rPr>
              <a:t>Yandex.Cloud</a:t>
            </a:r>
            <a:endParaRPr lang="ru-RU" i="1" dirty="0" smtClean="0">
              <a:solidFill>
                <a:srgbClr val="0070C0"/>
              </a:solidFill>
            </a:endParaRP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  <a:endParaRPr lang="en-US" dirty="0"/>
          </a:p>
          <a:p>
            <a:r>
              <a:rPr lang="ru-RU" i="1" dirty="0" smtClean="0">
                <a:solidFill>
                  <a:srgbClr val="0070C0"/>
                </a:solidFill>
              </a:rPr>
              <a:t>Создание виртуальной машины с требуемыми параметрами, установка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,</a:t>
            </a:r>
            <a:r>
              <a:rPr lang="ru-RU" i="1" dirty="0" smtClean="0">
                <a:solidFill>
                  <a:srgbClr val="0070C0"/>
                </a:solidFill>
              </a:rPr>
              <a:t> выполнение настроек </a:t>
            </a:r>
            <a:r>
              <a:rPr lang="en-US" i="1" dirty="0" err="1" smtClean="0">
                <a:solidFill>
                  <a:srgbClr val="0070C0"/>
                </a:solidFill>
              </a:rPr>
              <a:t>FireWall</a:t>
            </a:r>
            <a:r>
              <a:rPr lang="en-US" i="1" dirty="0" smtClean="0">
                <a:solidFill>
                  <a:srgbClr val="0070C0"/>
                </a:solidFill>
              </a:rPr>
              <a:t>-</a:t>
            </a:r>
            <a:r>
              <a:rPr lang="ru-RU" i="1" dirty="0" smtClean="0">
                <a:solidFill>
                  <a:srgbClr val="0070C0"/>
                </a:solidFill>
              </a:rPr>
              <a:t>а</a:t>
            </a:r>
            <a:endParaRPr lang="en-US" i="1" dirty="0" smtClean="0">
              <a:solidFill>
                <a:srgbClr val="0070C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22404" y="1169376"/>
            <a:ext cx="11556875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4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14451"/>
            <a:ext cx="4192471" cy="47038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4727" y="2822122"/>
            <a:ext cx="5981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Description: SAP NW DEVELOPER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Application Server: &lt;</a:t>
            </a:r>
            <a:r>
              <a:rPr lang="ru-RU" dirty="0" smtClean="0">
                <a:solidFill>
                  <a:srgbClr val="000000"/>
                </a:solidFill>
              </a:rPr>
              <a:t>Внешний </a:t>
            </a:r>
            <a:r>
              <a:rPr lang="en-US" dirty="0" smtClean="0">
                <a:solidFill>
                  <a:srgbClr val="000000"/>
                </a:solidFill>
              </a:rPr>
              <a:t>IP </a:t>
            </a:r>
            <a:r>
              <a:rPr lang="ru-RU" dirty="0" smtClean="0">
                <a:solidFill>
                  <a:srgbClr val="000000"/>
                </a:solidFill>
              </a:rPr>
              <a:t>адрес&gt;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Instance Number: 00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System ID: A4H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6908" y="1583040"/>
            <a:ext cx="72716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4400" dirty="0" smtClean="0"/>
              <a:t>Настройка </a:t>
            </a:r>
            <a:r>
              <a:rPr lang="en-US" sz="4400" dirty="0" smtClean="0"/>
              <a:t>SAP Logon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668017" y="1082304"/>
            <a:ext cx="1137704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3600" dirty="0" smtClean="0"/>
              <a:t>Настройка </a:t>
            </a:r>
            <a:r>
              <a:rPr lang="en-US" sz="3600" smtClean="0"/>
              <a:t>SAP Logon: </a:t>
            </a:r>
            <a:r>
              <a:rPr lang="ru-RU" sz="3600" smtClean="0"/>
              <a:t>Публичный </a:t>
            </a:r>
            <a:r>
              <a:rPr lang="en-US" sz="3600" smtClean="0"/>
              <a:t>IP-</a:t>
            </a:r>
            <a:r>
              <a:rPr lang="ru-RU" sz="3600" smtClean="0"/>
              <a:t>адрес</a:t>
            </a:r>
            <a:endParaRPr lang="en-US" sz="3600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2040820"/>
            <a:ext cx="10186627" cy="147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24" y="4600421"/>
            <a:ext cx="6663350" cy="159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22404" y="3763080"/>
            <a:ext cx="4749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smtClean="0"/>
              <a:t>Внешний (публичный</a:t>
            </a:r>
            <a:r>
              <a:rPr lang="en-US" i="1" smtClean="0"/>
              <a:t>)</a:t>
            </a:r>
            <a:r>
              <a:rPr lang="ru-RU" i="1" smtClean="0"/>
              <a:t> </a:t>
            </a:r>
            <a:r>
              <a:rPr lang="en-US" i="1" smtClean="0"/>
              <a:t>IP-</a:t>
            </a:r>
            <a:r>
              <a:rPr lang="ru-RU" i="1" smtClean="0"/>
              <a:t>адрес в </a:t>
            </a:r>
            <a:r>
              <a:rPr lang="en-US" i="1" smtClean="0"/>
              <a:t>Yandex.Cloud</a:t>
            </a:r>
            <a:endParaRPr lang="fr-FR" i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22404" y="6374395"/>
            <a:ext cx="5247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/>
              <a:t>Внешний (</a:t>
            </a:r>
            <a:r>
              <a:rPr lang="ru-RU" i="1" smtClean="0"/>
              <a:t>публичный</a:t>
            </a:r>
            <a:r>
              <a:rPr lang="en-US" i="1" smtClean="0"/>
              <a:t>)</a:t>
            </a:r>
            <a:r>
              <a:rPr lang="ru-RU" i="1" smtClean="0"/>
              <a:t> </a:t>
            </a:r>
            <a:r>
              <a:rPr lang="en-US" i="1"/>
              <a:t>IP-</a:t>
            </a:r>
            <a:r>
              <a:rPr lang="ru-RU" i="1" smtClean="0"/>
              <a:t>адрес </a:t>
            </a:r>
            <a:r>
              <a:rPr lang="ru-RU" i="1"/>
              <a:t>в </a:t>
            </a:r>
            <a:r>
              <a:rPr lang="en-US" i="1" smtClean="0"/>
              <a:t>VK Cloud Solutions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460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5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06915" y="1968682"/>
            <a:ext cx="59817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Client</a:t>
            </a:r>
            <a:r>
              <a:rPr lang="fr-FR" i="1" dirty="0"/>
              <a:t>: 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smtClean="0"/>
              <a:t>User: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 err="1" smtClean="0"/>
              <a:t>Password</a:t>
            </a:r>
            <a:r>
              <a:rPr lang="fr-FR" i="1" smtClean="0"/>
              <a:t>:  Ldtf5432	</a:t>
            </a:r>
            <a:endParaRPr lang="fr-FR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90903" y="1231704"/>
            <a:ext cx="72716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4400" dirty="0" smtClean="0"/>
              <a:t>Вход в </a:t>
            </a:r>
            <a:r>
              <a:rPr lang="en-US" sz="4400" dirty="0" smtClean="0"/>
              <a:t>SAP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388123"/>
            <a:ext cx="6564869" cy="37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4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72891" y="1255719"/>
            <a:ext cx="727165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en-US" sz="4400" dirty="0" smtClean="0"/>
              <a:t>            </a:t>
            </a:r>
            <a:r>
              <a:rPr lang="ru-RU" sz="4400" dirty="0" smtClean="0"/>
              <a:t>Смена пароля</a:t>
            </a:r>
            <a:endParaRPr lang="en-US" sz="4400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71698" y="3023736"/>
            <a:ext cx="4234955" cy="1135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SU01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231704"/>
            <a:ext cx="6369858" cy="34100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3836" y="2013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solidFill>
                  <a:srgbClr val="333333"/>
                </a:solidFill>
                <a:latin typeface="-apple-system"/>
              </a:rPr>
              <a:t>Смена стандартного пароля в целях</a:t>
            </a:r>
          </a:p>
          <a:p>
            <a:r>
              <a:rPr lang="ru-RU" dirty="0" smtClean="0">
                <a:solidFill>
                  <a:srgbClr val="333333"/>
                </a:solidFill>
                <a:latin typeface="-apple-system"/>
              </a:rPr>
              <a:t>безапастности.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35134" y="1281613"/>
            <a:ext cx="44409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Вселенная продуктов SAP огромна, поэтому данный курс лишь стартовая точка в обучении.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Текстовую </a:t>
            </a:r>
            <a:r>
              <a:rPr lang="ru-RU" dirty="0"/>
              <a:t>часть курса Вы можете выгрузить в виде PowerPoint или PDF-файла. Все ссылки в этих файлах динамические - Вы сможете загрузить список Linux-комманд, примеры кода, перейти на сайты и блоги, которые упоминаются в разных разделах данного курса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	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179" y="267249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 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 КУРСЕ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4" y="1281613"/>
            <a:ext cx="6271662" cy="21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29727" y="1167952"/>
            <a:ext cx="56219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ru-RU" sz="4400" dirty="0" smtClean="0"/>
              <a:t>Генерация объектов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731520" y="4859256"/>
            <a:ext cx="4234955" cy="1135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SGEN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1520" y="6144288"/>
            <a:ext cx="525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2"/>
              </a:rPr>
              <a:t>*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://blogs.sap.com/2013/11/28/sgen-an-overview/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6" y="2059993"/>
            <a:ext cx="96012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4"/>
          <p:cNvSpPr/>
          <p:nvPr/>
        </p:nvSpPr>
        <p:spPr>
          <a:xfrm>
            <a:off x="565840" y="3980012"/>
            <a:ext cx="5138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333333"/>
                </a:solidFill>
                <a:latin typeface="-apple-system"/>
              </a:rPr>
              <a:t> Предварительная компиляция программ из </a:t>
            </a:r>
          </a:p>
          <a:p>
            <a:r>
              <a:rPr lang="ru-RU" dirty="0" smtClean="0">
                <a:solidFill>
                  <a:srgbClr val="333333"/>
                </a:solidFill>
                <a:latin typeface="-apple-system"/>
              </a:rPr>
              <a:t>  компонентов, использующихся в обучении.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36" y="2894162"/>
            <a:ext cx="37623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0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77250"/>
            <a:ext cx="103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ПЕРВИЧНАЯ НАСТРОЙКА И ПЕРВЫЙ ВХОД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65197" y="1181853"/>
            <a:ext cx="56219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4400" dirty="0"/>
              <a:t> </a:t>
            </a:r>
            <a:r>
              <a:rPr lang="ru-RU" sz="4400" dirty="0" smtClean="0"/>
              <a:t>Генерация объектов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731520" y="6144288"/>
            <a:ext cx="52578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2"/>
              </a:rPr>
              <a:t>*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://blogs.sap.com/2013/11/28/sgen-an-overview/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2089273"/>
            <a:ext cx="7267581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/>
          <p:nvPr/>
        </p:nvSpPr>
        <p:spPr>
          <a:xfrm>
            <a:off x="8191328" y="1995783"/>
            <a:ext cx="39276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>
                <a:solidFill>
                  <a:srgbClr val="333333"/>
                </a:solidFill>
                <a:latin typeface="-apple-system"/>
              </a:rPr>
              <a:t>Компоненты</a:t>
            </a:r>
            <a:r>
              <a:rPr lang="en-US" smtClean="0">
                <a:solidFill>
                  <a:srgbClr val="333333"/>
                </a:solidFill>
                <a:latin typeface="-apple-system"/>
              </a:rPr>
              <a:t>:</a:t>
            </a:r>
          </a:p>
          <a:p>
            <a:endParaRPr lang="en-US" smtClean="0">
              <a:solidFill>
                <a:srgbClr val="333333"/>
              </a:solidFill>
              <a:latin typeface="-apple-system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-apple-system"/>
              </a:rPr>
              <a:t>SAP_ABA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-apple-system"/>
              </a:rPr>
              <a:t>SAP_BASIS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-apple-system"/>
              </a:rPr>
              <a:t>SAP_GWFND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mtClean="0">
                <a:solidFill>
                  <a:srgbClr val="333333"/>
                </a:solidFill>
                <a:latin typeface="-apple-system"/>
              </a:rPr>
              <a:t>SAP_UI</a:t>
            </a:r>
            <a:endParaRPr lang="en-US">
              <a:solidFill>
                <a:srgbClr val="333333"/>
              </a:solidFill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ЧТО МОЖНО ИЗУЧИТЬ В </a:t>
            </a:r>
            <a:r>
              <a:rPr lang="en-US" dirty="0" smtClean="0"/>
              <a:t>SAP NETWEAVER DEVELOPER EDITION</a:t>
            </a:r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604586" y="3275346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3A3A3A"/>
                </a:solidFill>
              </a:rPr>
              <a:t>Язык программирования </a:t>
            </a:r>
            <a:r>
              <a:rPr lang="en-US" dirty="0" smtClean="0">
                <a:solidFill>
                  <a:srgbClr val="3A3A3A"/>
                </a:solidFill>
              </a:rPr>
              <a:t>ABAP</a:t>
            </a:r>
            <a:endParaRPr lang="ru-RU" dirty="0" smtClean="0">
              <a:solidFill>
                <a:srgbClr val="3A3A3A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7452" y="6222176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3A3A3A"/>
                </a:solidFill>
              </a:rPr>
              <a:t>Интерфейсы пользователя на </a:t>
            </a:r>
            <a:r>
              <a:rPr lang="en-US" dirty="0" smtClean="0">
                <a:solidFill>
                  <a:srgbClr val="3A3A3A"/>
                </a:solidFill>
              </a:rPr>
              <a:t>SAP FIORI</a:t>
            </a:r>
            <a:endParaRPr lang="ru-RU" dirty="0" smtClean="0">
              <a:solidFill>
                <a:srgbClr val="3A3A3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6" y="1283556"/>
            <a:ext cx="4023250" cy="115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37" y="1200926"/>
            <a:ext cx="3210654" cy="18119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05237" y="3275346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A3A3A"/>
                </a:solidFill>
              </a:rPr>
              <a:t>SAP BASIS </a:t>
            </a:r>
            <a:r>
              <a:rPr lang="ru-RU" dirty="0" smtClean="0">
                <a:solidFill>
                  <a:srgbClr val="3A3A3A"/>
                </a:solidFill>
              </a:rPr>
              <a:t>Администрирование</a:t>
            </a:r>
          </a:p>
        </p:txBody>
      </p:sp>
      <p:pic>
        <p:nvPicPr>
          <p:cNvPr id="3074" name="Picture 2" descr="SAP Fiori Books - Home | 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86" y="38618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КАРТИНА В ИЗУЧЕНИИ </a:t>
            </a:r>
            <a:r>
              <a:rPr lang="en-US" dirty="0" smtClean="0"/>
              <a:t>SAP NETWEAVER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32411"/>
            <a:ext cx="6061276" cy="45735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02607" y="1200926"/>
            <a:ext cx="455746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dirty="0" smtClean="0"/>
              <a:t>Базовые</a:t>
            </a:r>
            <a:r>
              <a:rPr lang="en-US" sz="4000" dirty="0" smtClean="0"/>
              <a:t> </a:t>
            </a:r>
            <a:r>
              <a:rPr lang="ru-RU" sz="4000" dirty="0" smtClean="0"/>
              <a:t>понятия из мира </a:t>
            </a:r>
            <a:r>
              <a:rPr lang="en-US" sz="4000" dirty="0" smtClean="0"/>
              <a:t>SAP:</a:t>
            </a:r>
          </a:p>
          <a:p>
            <a:pPr algn="ctr"/>
            <a:endParaRPr lang="en-US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Транзакции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Мандант и </a:t>
            </a:r>
            <a:r>
              <a:rPr lang="en-US" dirty="0" smtClean="0"/>
              <a:t>SID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Ландшафт и транспортная система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</a:t>
            </a:r>
            <a:r>
              <a:rPr lang="ru-RU" dirty="0" smtClean="0"/>
              <a:t>учетная запись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Ноты и </a:t>
            </a:r>
            <a:r>
              <a:rPr lang="en-US" dirty="0" smtClean="0"/>
              <a:t>Support Launchpad</a:t>
            </a:r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ТРАНЗАКЦИИ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04925"/>
            <a:ext cx="6267450" cy="3771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36921" y="1682077"/>
            <a:ext cx="4200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>
              <a:solidFill>
                <a:srgbClr val="3A3A3A"/>
              </a:solidFill>
            </a:endParaRPr>
          </a:p>
          <a:p>
            <a:r>
              <a:rPr lang="ru-RU" dirty="0" smtClean="0">
                <a:solidFill>
                  <a:srgbClr val="3A3A3A"/>
                </a:solidFill>
              </a:rPr>
              <a:t>Транзакция в SAP - это технически "ярлык" для вызова какой-либо </a:t>
            </a:r>
            <a:r>
              <a:rPr lang="en-US" dirty="0" smtClean="0">
                <a:solidFill>
                  <a:srgbClr val="3A3A3A"/>
                </a:solidFill>
              </a:rPr>
              <a:t>ABAP </a:t>
            </a:r>
            <a:r>
              <a:rPr lang="ru-RU" dirty="0" smtClean="0">
                <a:solidFill>
                  <a:srgbClr val="3A3A3A"/>
                </a:solidFill>
              </a:rPr>
              <a:t>программы внутри SAP Logon или запуск приложения веб-браузере.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36921" y="3159405"/>
            <a:ext cx="42005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3A3A3A"/>
                </a:solidFill>
              </a:rPr>
              <a:t>Основные транзации</a:t>
            </a:r>
            <a:r>
              <a:rPr lang="ru-RU" dirty="0"/>
              <a:t> </a:t>
            </a:r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разделах</a:t>
            </a:r>
            <a:r>
              <a:rPr lang="en-US" dirty="0" smtClean="0"/>
              <a:t>:</a:t>
            </a:r>
            <a:endParaRPr lang="ru-RU" dirty="0" smtClean="0"/>
          </a:p>
          <a:p>
            <a:endParaRPr lang="ru-RU" dirty="0">
              <a:solidFill>
                <a:srgbClr val="3A3A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A3A3A"/>
                </a:solidFill>
              </a:rPr>
              <a:t>ABAP</a:t>
            </a:r>
            <a:endParaRPr lang="ru-RU" dirty="0" smtClean="0">
              <a:solidFill>
                <a:srgbClr val="3A3A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A3A3A"/>
                </a:solidFill>
              </a:rPr>
              <a:t>FIORI</a:t>
            </a:r>
            <a:endParaRPr lang="ru-RU" dirty="0" smtClean="0">
              <a:solidFill>
                <a:srgbClr val="3A3A3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A3A3A"/>
                </a:solidFill>
              </a:rPr>
              <a:t>BASIS</a:t>
            </a:r>
            <a:endParaRPr lang="ru-RU" dirty="0" smtClean="0">
              <a:solidFill>
                <a:srgbClr val="3A3A3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99388" y="1079303"/>
            <a:ext cx="3179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sz="4000" dirty="0" smtClean="0"/>
              <a:t>Транзакции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9266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ТРАНЗАКЦИИ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6677" y="1507367"/>
            <a:ext cx="4234955" cy="23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/>
              <a:t>SE38 - ABAP Редактор</a:t>
            </a:r>
          </a:p>
          <a:p>
            <a:r>
              <a:rPr lang="ru-RU" dirty="0"/>
              <a:t>SE80 - Навигатор по </a:t>
            </a:r>
            <a:r>
              <a:rPr lang="ru-RU" dirty="0" smtClean="0"/>
              <a:t>объектам</a:t>
            </a:r>
            <a:endParaRPr lang="ru-RU" dirty="0"/>
          </a:p>
          <a:p>
            <a:r>
              <a:rPr lang="ru-RU" dirty="0"/>
              <a:t>SE37 - Функциональные модули</a:t>
            </a:r>
          </a:p>
          <a:p>
            <a:r>
              <a:rPr lang="ru-RU" dirty="0"/>
              <a:t>SE16 - Просмотр таблиц</a:t>
            </a:r>
          </a:p>
          <a:p>
            <a:r>
              <a:rPr lang="ru-RU" dirty="0"/>
              <a:t>SE11 - Ведение </a:t>
            </a:r>
            <a:r>
              <a:rPr lang="ru-RU" dirty="0" smtClean="0"/>
              <a:t>таблиц</a:t>
            </a:r>
          </a:p>
          <a:p>
            <a:r>
              <a:rPr lang="en-US" dirty="0" smtClean="0"/>
              <a:t>SE93 – </a:t>
            </a:r>
            <a:r>
              <a:rPr lang="ru-RU" dirty="0" smtClean="0"/>
              <a:t>Ведение транзакций</a:t>
            </a:r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6168013" y="1419495"/>
            <a:ext cx="4234955" cy="2316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/UI2/FLP - Fiori Launchpad</a:t>
            </a:r>
          </a:p>
          <a:p>
            <a:pPr algn="ctr"/>
            <a:r>
              <a:rPr lang="en-US" dirty="0" smtClean="0"/>
              <a:t>/UI2/FLPD_CUST Fiori Launchpad Designer</a:t>
            </a:r>
            <a:endParaRPr lang="ru-RU" dirty="0" smtClean="0"/>
          </a:p>
          <a:p>
            <a:pPr algn="ctr"/>
            <a:r>
              <a:rPr lang="en-US" dirty="0" smtClean="0"/>
              <a:t>/UI2/SEMOBJ Define Semantic Object</a:t>
            </a:r>
          </a:p>
          <a:p>
            <a:pPr algn="ctr"/>
            <a:r>
              <a:rPr lang="en-US" dirty="0" smtClean="0"/>
              <a:t>SEGW – SAP Gateway </a:t>
            </a:r>
            <a:r>
              <a:rPr lang="en-US" dirty="0" err="1" smtClean="0"/>
              <a:t>oData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6677" y="4153991"/>
            <a:ext cx="4234955" cy="2412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</a:t>
            </a:r>
            <a:r>
              <a:rPr lang="ru-RU" dirty="0" smtClean="0"/>
              <a:t>SU01 </a:t>
            </a:r>
            <a:r>
              <a:rPr lang="ru-RU" dirty="0"/>
              <a:t>- Ведение пользователей</a:t>
            </a:r>
          </a:p>
          <a:p>
            <a:r>
              <a:rPr lang="en-US" dirty="0" smtClean="0"/>
              <a:t> </a:t>
            </a:r>
            <a:r>
              <a:rPr lang="ru-RU" dirty="0" smtClean="0"/>
              <a:t>SU53 </a:t>
            </a:r>
            <a:r>
              <a:rPr lang="ru-RU" dirty="0"/>
              <a:t>- Проверка </a:t>
            </a:r>
            <a:r>
              <a:rPr lang="ru-RU" dirty="0" smtClean="0"/>
              <a:t>авторизации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PFCG – </a:t>
            </a:r>
            <a:r>
              <a:rPr lang="ru-RU" dirty="0" smtClean="0"/>
              <a:t>Создание и изменение ролей</a:t>
            </a:r>
            <a:endParaRPr lang="ru-RU" dirty="0"/>
          </a:p>
          <a:p>
            <a:r>
              <a:rPr lang="en-US" dirty="0" smtClean="0"/>
              <a:t> </a:t>
            </a:r>
            <a:r>
              <a:rPr lang="ru-RU" dirty="0" smtClean="0"/>
              <a:t>SM21 </a:t>
            </a:r>
            <a:r>
              <a:rPr lang="ru-RU" dirty="0"/>
              <a:t>- Анализ системного лога</a:t>
            </a:r>
          </a:p>
          <a:p>
            <a:r>
              <a:rPr lang="en-US" dirty="0" smtClean="0"/>
              <a:t> </a:t>
            </a:r>
            <a:r>
              <a:rPr lang="ru-RU" dirty="0" smtClean="0"/>
              <a:t>ST22</a:t>
            </a:r>
            <a:r>
              <a:rPr lang="ru-RU" dirty="0"/>
              <a:t>  - Анализ DUMP-а</a:t>
            </a:r>
          </a:p>
          <a:p>
            <a:r>
              <a:rPr lang="en-US" dirty="0" smtClean="0"/>
              <a:t> </a:t>
            </a:r>
            <a:r>
              <a:rPr lang="ru-RU" dirty="0" smtClean="0"/>
              <a:t>SLG1/SLGD </a:t>
            </a:r>
            <a:r>
              <a:rPr lang="ru-RU" dirty="0"/>
              <a:t>- Анализ </a:t>
            </a:r>
            <a:r>
              <a:rPr lang="ru-RU" dirty="0" smtClean="0"/>
              <a:t>логов</a:t>
            </a:r>
            <a:endParaRPr lang="en-US" dirty="0" smtClean="0"/>
          </a:p>
          <a:p>
            <a:r>
              <a:rPr lang="en-US" dirty="0" smtClean="0"/>
              <a:t> STMS - </a:t>
            </a:r>
            <a:r>
              <a:rPr lang="en-US" dirty="0"/>
              <a:t> </a:t>
            </a:r>
            <a:r>
              <a:rPr lang="en-US" dirty="0" smtClean="0"/>
              <a:t>Transport </a:t>
            </a:r>
            <a:r>
              <a:rPr lang="en-US" dirty="0"/>
              <a:t>Management System 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76677" y="1511329"/>
            <a:ext cx="75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ABAP: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677" y="4127864"/>
            <a:ext cx="77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BASIS: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25477" y="1507367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FIORI: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317" y="1076670"/>
            <a:ext cx="2408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</a:rPr>
              <a:t>Некоторые примеры...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5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ТРАНЗАКЦИИ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044765" y="3216025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SE93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80132" y="1195879"/>
            <a:ext cx="3179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sz="4000" dirty="0" smtClean="0"/>
              <a:t>Транзакции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725290" y="20624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</a:rPr>
              <a:t>Стандартные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</a:rPr>
              <a:t>Сделанные в системе клиента, </a:t>
            </a:r>
            <a:r>
              <a:rPr lang="en-US" dirty="0" smtClean="0">
                <a:solidFill>
                  <a:srgbClr val="000000"/>
                </a:solidFill>
              </a:rPr>
              <a:t>Z</a:t>
            </a:r>
            <a:r>
              <a:rPr lang="ru-RU" dirty="0" smtClean="0">
                <a:solidFill>
                  <a:srgbClr val="000000"/>
                </a:solidFill>
              </a:rPr>
              <a:t>-транзакции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17" y="1358538"/>
            <a:ext cx="5578705" cy="40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МАНДАНТЫ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SID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94664" y="746527"/>
            <a:ext cx="463982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sz="4400" dirty="0" smtClean="0"/>
              <a:t>      </a:t>
            </a:r>
            <a:r>
              <a:rPr lang="ru-RU" sz="4000" dirty="0" smtClean="0"/>
              <a:t>Мандант</a:t>
            </a:r>
            <a:endParaRPr lang="ru-RU" sz="4000" dirty="0"/>
          </a:p>
          <a:p>
            <a:r>
              <a:rPr lang="ru-RU" dirty="0" smtClean="0"/>
              <a:t>Мандант</a:t>
            </a:r>
            <a:r>
              <a:rPr lang="ru-RU" dirty="0"/>
              <a:t> — это логическое разделение системы и базы данных. Классический пример использования мандантов — это разделение системы между филиалами одной компании, где есть манданто-зависимые данные, например, учетные записи сотрудников, и манданто-независимые, например, версия ядра и компонентов </a:t>
            </a:r>
            <a:r>
              <a:rPr lang="ru-RU" dirty="0" smtClean="0"/>
              <a:t>системы.</a:t>
            </a:r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72" y="1200926"/>
            <a:ext cx="5444592" cy="4781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489" y="6155390"/>
            <a:ext cx="5790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 нашей системе предустановлены – 000, 001 манданты.</a:t>
            </a:r>
          </a:p>
        </p:txBody>
      </p:sp>
    </p:spTree>
    <p:extLst>
      <p:ext uri="{BB962C8B-B14F-4D97-AF65-F5344CB8AC3E}">
        <p14:creationId xmlns:p14="http://schemas.microsoft.com/office/powerpoint/2010/main" val="33304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МАНДАНТЫ и </a:t>
            </a:r>
            <a:r>
              <a:rPr lang="en-US" dirty="0" smtClean="0"/>
              <a:t>SID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975" y="2975915"/>
            <a:ext cx="42005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Номер и описние манданта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Город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Название логической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Валюта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Роль </a:t>
            </a:r>
            <a:r>
              <a:rPr lang="ru-RU" dirty="0"/>
              <a:t>манданта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Параметры изменяемости и перезаписи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Дату последнего изменения и дискриптор пользователя, который вносил изменения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19" y="1183736"/>
            <a:ext cx="3828014" cy="3361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2404" y="1601496"/>
            <a:ext cx="4234955" cy="1135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SCC4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9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МАНДАНТЫ и </a:t>
            </a:r>
            <a:r>
              <a:rPr lang="en-US" dirty="0" smtClean="0"/>
              <a:t>SID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4664" y="746527"/>
            <a:ext cx="4639823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sz="4400" dirty="0" smtClean="0"/>
              <a:t>      </a:t>
            </a:r>
            <a:r>
              <a:rPr lang="en-US" sz="4400" dirty="0" smtClean="0"/>
              <a:t>         </a:t>
            </a:r>
            <a:r>
              <a:rPr lang="en-US" sz="4000" dirty="0" smtClean="0"/>
              <a:t>SID</a:t>
            </a:r>
            <a:endParaRPr lang="ru-RU" sz="4000" dirty="0"/>
          </a:p>
          <a:p>
            <a:r>
              <a:rPr lang="en-US" dirty="0" smtClean="0"/>
              <a:t>SID (SAP SYSTEM ID) - </a:t>
            </a:r>
            <a:r>
              <a:rPr lang="ru-RU" dirty="0"/>
              <a:t>это </a:t>
            </a:r>
            <a:r>
              <a:rPr lang="ru-RU" dirty="0" smtClean="0"/>
              <a:t>уникальный</a:t>
            </a:r>
            <a:r>
              <a:rPr lang="en-US" dirty="0" smtClean="0"/>
              <a:t> (</a:t>
            </a:r>
            <a:r>
              <a:rPr lang="ru-RU" dirty="0" smtClean="0"/>
              <a:t>в рамках ландшафта клиента</a:t>
            </a:r>
            <a:r>
              <a:rPr lang="en-US" dirty="0" smtClean="0"/>
              <a:t>)</a:t>
            </a:r>
            <a:r>
              <a:rPr lang="ru-RU" dirty="0" smtClean="0"/>
              <a:t> трех символьный идентификационный </a:t>
            </a:r>
            <a:r>
              <a:rPr lang="ru-RU" dirty="0"/>
              <a:t>код для установки </a:t>
            </a:r>
            <a:r>
              <a:rPr lang="ru-RU" dirty="0" smtClean="0"/>
              <a:t>SAP. Например, </a:t>
            </a:r>
            <a:r>
              <a:rPr lang="en-US" dirty="0" smtClean="0"/>
              <a:t>BWD – SID </a:t>
            </a:r>
            <a:r>
              <a:rPr lang="ru-RU" dirty="0" smtClean="0"/>
              <a:t>для </a:t>
            </a:r>
            <a:r>
              <a:rPr lang="en-US" dirty="0" smtClean="0"/>
              <a:t>SAP BW </a:t>
            </a:r>
            <a:r>
              <a:rPr lang="ru-RU" dirty="0" smtClean="0"/>
              <a:t>в </a:t>
            </a:r>
            <a:r>
              <a:rPr lang="en-US" dirty="0" smtClean="0"/>
              <a:t>DEV-</a:t>
            </a:r>
            <a:r>
              <a:rPr lang="ru-RU" dirty="0" smtClean="0"/>
              <a:t>среде, </a:t>
            </a:r>
            <a:r>
              <a:rPr lang="en-US" dirty="0" smtClean="0"/>
              <a:t>BWQ - </a:t>
            </a:r>
            <a:r>
              <a:rPr lang="en-US" dirty="0"/>
              <a:t>SID </a:t>
            </a:r>
            <a:r>
              <a:rPr lang="ru-RU" dirty="0"/>
              <a:t>для </a:t>
            </a:r>
            <a:r>
              <a:rPr lang="en-US" dirty="0"/>
              <a:t>SAP </a:t>
            </a:r>
            <a:r>
              <a:rPr lang="en-US" dirty="0" smtClean="0"/>
              <a:t>BW </a:t>
            </a:r>
            <a:r>
              <a:rPr lang="ru-RU" dirty="0" smtClean="0"/>
              <a:t>в </a:t>
            </a:r>
            <a:r>
              <a:rPr lang="en-US" dirty="0" smtClean="0"/>
              <a:t>QAS </a:t>
            </a:r>
            <a:r>
              <a:rPr lang="ru-RU" dirty="0" smtClean="0"/>
              <a:t>среде, </a:t>
            </a:r>
            <a:r>
              <a:rPr lang="en-US" dirty="0" smtClean="0"/>
              <a:t>BWP – SID </a:t>
            </a:r>
            <a:r>
              <a:rPr lang="ru-RU" dirty="0" smtClean="0"/>
              <a:t>для </a:t>
            </a:r>
            <a:r>
              <a:rPr lang="en-US" dirty="0" smtClean="0"/>
              <a:t>SAP BW </a:t>
            </a:r>
            <a:r>
              <a:rPr lang="ru-RU" dirty="0" smtClean="0"/>
              <a:t>в </a:t>
            </a:r>
            <a:r>
              <a:rPr lang="en-US" dirty="0" smtClean="0"/>
              <a:t>PROD </a:t>
            </a:r>
            <a:r>
              <a:rPr lang="ru-RU" dirty="0" smtClean="0"/>
              <a:t>среде.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9" name="Rectangle 8"/>
          <p:cNvSpPr/>
          <p:nvPr/>
        </p:nvSpPr>
        <p:spPr>
          <a:xfrm>
            <a:off x="1648118" y="5558204"/>
            <a:ext cx="384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нашей системе </a:t>
            </a:r>
            <a:r>
              <a:rPr lang="en-US" dirty="0" smtClean="0"/>
              <a:t>SID = A4H</a:t>
            </a:r>
          </a:p>
          <a:p>
            <a:r>
              <a:rPr lang="ru-RU" dirty="0" smtClean="0"/>
              <a:t>Пользователь </a:t>
            </a:r>
            <a:r>
              <a:rPr lang="en-US" dirty="0" smtClean="0"/>
              <a:t>&lt;</a:t>
            </a:r>
            <a:r>
              <a:rPr lang="en-US" dirty="0" err="1" smtClean="0"/>
              <a:t>sid</a:t>
            </a:r>
            <a:r>
              <a:rPr lang="en-US" dirty="0" smtClean="0"/>
              <a:t>&gt;</a:t>
            </a:r>
            <a:r>
              <a:rPr lang="en-US" dirty="0" err="1" smtClean="0"/>
              <a:t>adm</a:t>
            </a:r>
            <a:r>
              <a:rPr lang="en-US" dirty="0" smtClean="0"/>
              <a:t> = a4hadm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83" y="1350504"/>
            <a:ext cx="5322757" cy="41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876" y="1162836"/>
            <a:ext cx="75079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ru-RU" dirty="0" smtClean="0"/>
              <a:t>Об Авторе </a:t>
            </a:r>
            <a:endParaRPr lang="en-US" dirty="0"/>
          </a:p>
          <a:p>
            <a:r>
              <a:rPr lang="en-US" dirty="0"/>
              <a:t>2</a:t>
            </a:r>
            <a:r>
              <a:rPr lang="en-US"/>
              <a:t>. </a:t>
            </a:r>
            <a:r>
              <a:rPr lang="ru-RU" smtClean="0"/>
              <a:t>О Курсе</a:t>
            </a:r>
            <a:endParaRPr lang="ru-RU" dirty="0" smtClean="0"/>
          </a:p>
          <a:p>
            <a:r>
              <a:rPr lang="en-US" dirty="0"/>
              <a:t>3.</a:t>
            </a:r>
            <a:r>
              <a:rPr lang="ru-RU" dirty="0"/>
              <a:t>Что мы будем устанавливать</a:t>
            </a:r>
            <a:r>
              <a:rPr lang="en-US" dirty="0"/>
              <a:t>?</a:t>
            </a:r>
            <a:r>
              <a:rPr lang="ru-RU" dirty="0"/>
              <a:t> </a:t>
            </a:r>
          </a:p>
          <a:p>
            <a:r>
              <a:rPr lang="en-US" smtClean="0"/>
              <a:t>  3.1.</a:t>
            </a:r>
            <a:r>
              <a:rPr lang="ru-RU" smtClean="0"/>
              <a:t> </a:t>
            </a:r>
            <a:r>
              <a:rPr lang="en-US" smtClean="0"/>
              <a:t>SAP </a:t>
            </a:r>
            <a:r>
              <a:rPr lang="ru-RU" smtClean="0"/>
              <a:t>в компании </a:t>
            </a:r>
            <a:r>
              <a:rPr lang="en-US" smtClean="0"/>
              <a:t>X</a:t>
            </a:r>
            <a:endParaRPr lang="ru-RU" smtClean="0"/>
          </a:p>
          <a:p>
            <a:r>
              <a:rPr lang="ru-RU" smtClean="0"/>
              <a:t>  </a:t>
            </a:r>
            <a:r>
              <a:rPr lang="ru-RU" dirty="0" smtClean="0"/>
              <a:t>3.2</a:t>
            </a:r>
            <a:r>
              <a:rPr lang="ru-RU" smtClean="0"/>
              <a:t>. Платформа </a:t>
            </a:r>
            <a:r>
              <a:rPr lang="en-US" smtClean="0"/>
              <a:t>SAP NetWeaver</a:t>
            </a:r>
            <a:r>
              <a:rPr lang="ru-RU" smtClean="0"/>
              <a:t> в деталях</a:t>
            </a:r>
            <a:endParaRPr lang="en-US" smtClean="0"/>
          </a:p>
          <a:p>
            <a:r>
              <a:rPr lang="en-US" smtClean="0"/>
              <a:t>4. </a:t>
            </a:r>
            <a:r>
              <a:rPr lang="ru-RU" smtClean="0"/>
              <a:t>Где мы будем устанавливать</a:t>
            </a:r>
            <a:r>
              <a:rPr lang="en-US" smtClean="0"/>
              <a:t> SAP NetWeaver?</a:t>
            </a:r>
          </a:p>
          <a:p>
            <a:r>
              <a:rPr lang="en-US" smtClean="0"/>
              <a:t>  </a:t>
            </a:r>
            <a:r>
              <a:rPr lang="en-US" dirty="0" smtClean="0"/>
              <a:t>4.1. </a:t>
            </a:r>
            <a:r>
              <a:rPr lang="ru-RU" dirty="0"/>
              <a:t>Варианты установки </a:t>
            </a: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ru-RU" dirty="0"/>
              <a:t> </a:t>
            </a:r>
            <a:r>
              <a:rPr lang="en-US" dirty="0"/>
              <a:t>Developer </a:t>
            </a:r>
            <a:r>
              <a:rPr lang="en-US" dirty="0" smtClean="0"/>
              <a:t>Edition</a:t>
            </a:r>
          </a:p>
          <a:p>
            <a:r>
              <a:rPr lang="en-US" dirty="0" smtClean="0"/>
              <a:t>  4.2. Docker </a:t>
            </a:r>
            <a:r>
              <a:rPr lang="ru-RU" dirty="0" smtClean="0"/>
              <a:t>и </a:t>
            </a:r>
            <a:r>
              <a:rPr lang="en-US" dirty="0" err="1" smtClean="0"/>
              <a:t>DockerHub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4.3. </a:t>
            </a:r>
            <a:r>
              <a:rPr lang="ru-RU" dirty="0"/>
              <a:t>Практическое занятие. </a:t>
            </a:r>
            <a:r>
              <a:rPr lang="ru-RU" dirty="0" smtClean="0"/>
              <a:t>Регистрация </a:t>
            </a:r>
            <a:r>
              <a:rPr lang="ru-RU" smtClean="0"/>
              <a:t>в </a:t>
            </a:r>
            <a:r>
              <a:rPr lang="en-US" smtClean="0"/>
              <a:t>Docker / DockerHub</a:t>
            </a:r>
            <a:r>
              <a:rPr lang="ru-RU" smtClean="0"/>
              <a:t> </a:t>
            </a:r>
            <a:endParaRPr lang="ru-RU"/>
          </a:p>
          <a:p>
            <a:r>
              <a:rPr lang="ru-RU"/>
              <a:t>  4.4. Практическое занятие. </a:t>
            </a:r>
            <a:r>
              <a:rPr lang="ru-RU" smtClean="0"/>
              <a:t>Получение </a:t>
            </a:r>
            <a:r>
              <a:rPr lang="en-US" smtClean="0"/>
              <a:t>SAP Universal ID</a:t>
            </a:r>
            <a:endParaRPr lang="en-US" dirty="0"/>
          </a:p>
          <a:p>
            <a:r>
              <a:rPr lang="en-US" smtClean="0"/>
              <a:t>5.</a:t>
            </a:r>
            <a:r>
              <a:rPr lang="ru-RU" smtClean="0"/>
              <a:t>Облачные сервисы </a:t>
            </a:r>
            <a:endParaRPr lang="ru-RU" dirty="0" smtClean="0"/>
          </a:p>
          <a:p>
            <a:r>
              <a:rPr lang="ru-RU" smtClean="0"/>
              <a:t>   </a:t>
            </a:r>
            <a:r>
              <a:rPr lang="en-US" smtClean="0"/>
              <a:t>5</a:t>
            </a:r>
            <a:r>
              <a:rPr lang="ru-RU" smtClean="0"/>
              <a:t>.1</a:t>
            </a:r>
            <a:r>
              <a:rPr lang="ru-RU" dirty="0" smtClean="0"/>
              <a:t>. Облачные сервисы в мире</a:t>
            </a:r>
          </a:p>
          <a:p>
            <a:r>
              <a:rPr lang="ru-RU"/>
              <a:t> </a:t>
            </a:r>
            <a:r>
              <a:rPr lang="ru-RU" smtClean="0"/>
              <a:t>  </a:t>
            </a:r>
            <a:r>
              <a:rPr lang="en-US" smtClean="0"/>
              <a:t>5</a:t>
            </a:r>
            <a:r>
              <a:rPr lang="ru-RU" smtClean="0"/>
              <a:t>.2</a:t>
            </a:r>
            <a:r>
              <a:rPr lang="ru-RU" dirty="0" smtClean="0"/>
              <a:t>. Облачные сервисы в странах СНГ</a:t>
            </a:r>
          </a:p>
          <a:p>
            <a:r>
              <a:rPr lang="ru-RU" smtClean="0"/>
              <a:t>   </a:t>
            </a:r>
            <a:r>
              <a:rPr lang="en-US"/>
              <a:t>5</a:t>
            </a:r>
            <a:r>
              <a:rPr lang="ru-RU" smtClean="0"/>
              <a:t>.3</a:t>
            </a:r>
            <a:r>
              <a:rPr lang="ru-RU" dirty="0" smtClean="0"/>
              <a:t>. </a:t>
            </a:r>
            <a:r>
              <a:rPr lang="ru-RU" dirty="0"/>
              <a:t>Практическое занятие. </a:t>
            </a:r>
            <a:r>
              <a:rPr lang="ru-RU" dirty="0" smtClean="0"/>
              <a:t>Регистрация в </a:t>
            </a:r>
            <a:r>
              <a:rPr lang="en-US" dirty="0" smtClean="0"/>
              <a:t>MCS</a:t>
            </a:r>
          </a:p>
          <a:p>
            <a:r>
              <a:rPr lang="en-US"/>
              <a:t> </a:t>
            </a:r>
            <a:r>
              <a:rPr lang="en-US" smtClean="0"/>
              <a:t>  </a:t>
            </a:r>
            <a:r>
              <a:rPr lang="en-US"/>
              <a:t>5</a:t>
            </a:r>
            <a:r>
              <a:rPr lang="en-US" smtClean="0"/>
              <a:t>.</a:t>
            </a:r>
            <a:r>
              <a:rPr lang="ru-RU" dirty="0" smtClean="0"/>
              <a:t>4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Практическое занятие. Регистрация </a:t>
            </a:r>
            <a:r>
              <a:rPr lang="ru-RU"/>
              <a:t>в </a:t>
            </a:r>
            <a:r>
              <a:rPr lang="en-US" smtClean="0"/>
              <a:t>Yandex.Cloud</a:t>
            </a:r>
          </a:p>
          <a:p>
            <a:r>
              <a:rPr lang="en-US"/>
              <a:t>6</a:t>
            </a:r>
            <a:r>
              <a:rPr lang="en-US" smtClean="0"/>
              <a:t>. </a:t>
            </a:r>
            <a:r>
              <a:rPr lang="ru-RU"/>
              <a:t>Чем мы будем устанавливать </a:t>
            </a:r>
            <a:r>
              <a:rPr lang="en-US"/>
              <a:t>SAP NetWeaver</a:t>
            </a:r>
            <a:r>
              <a:rPr lang="en-US" smtClean="0"/>
              <a:t>?</a:t>
            </a:r>
          </a:p>
          <a:p>
            <a:r>
              <a:rPr lang="en-US"/>
              <a:t> </a:t>
            </a:r>
            <a:r>
              <a:rPr lang="en-US" smtClean="0"/>
              <a:t>  6.1. </a:t>
            </a:r>
            <a:r>
              <a:rPr lang="ru-RU" smtClean="0"/>
              <a:t>Обзор необходимых прогам</a:t>
            </a:r>
            <a:endParaRPr lang="en-US"/>
          </a:p>
          <a:p>
            <a:r>
              <a:rPr lang="en-US"/>
              <a:t>   </a:t>
            </a:r>
            <a:r>
              <a:rPr lang="en-US" smtClean="0"/>
              <a:t>6.2. </a:t>
            </a:r>
            <a:r>
              <a:rPr lang="ru-RU"/>
              <a:t>Практическое занятие</a:t>
            </a:r>
            <a:r>
              <a:rPr lang="en-US"/>
              <a:t>. </a:t>
            </a:r>
            <a:r>
              <a:rPr lang="ru-RU"/>
              <a:t>Установка необходимых программ. Часть 1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1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ЛАНДШАФТ И ТРАНСПОРТНАЯ СИСТЕМА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5" y="1508641"/>
            <a:ext cx="5759181" cy="1304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2404" y="2047236"/>
            <a:ext cx="52006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Типичный 3-х системный ландшафт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 DEV</a:t>
            </a:r>
            <a:r>
              <a:rPr lang="ru-RU" dirty="0" smtClean="0"/>
              <a:t> (</a:t>
            </a:r>
            <a:r>
              <a:rPr lang="en-US" dirty="0" smtClean="0"/>
              <a:t>Development</a:t>
            </a:r>
            <a:r>
              <a:rPr lang="ru-RU" dirty="0" smtClean="0"/>
              <a:t> </a:t>
            </a:r>
            <a:r>
              <a:rPr lang="en-US" dirty="0" smtClean="0"/>
              <a:t>System</a:t>
            </a:r>
            <a:r>
              <a:rPr lang="ru-RU" dirty="0" smtClean="0"/>
              <a:t>)</a:t>
            </a:r>
            <a:r>
              <a:rPr lang="en-US" dirty="0" smtClean="0"/>
              <a:t>  - </a:t>
            </a:r>
            <a:r>
              <a:rPr lang="ru-RU" dirty="0" smtClean="0"/>
              <a:t>Система разработки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QAS (Quality Assurance Syste</a:t>
            </a:r>
            <a:r>
              <a:rPr lang="en-US" dirty="0"/>
              <a:t>m</a:t>
            </a:r>
            <a:r>
              <a:rPr lang="en-US" dirty="0" smtClean="0"/>
              <a:t>)</a:t>
            </a:r>
            <a:r>
              <a:rPr lang="ru-RU" dirty="0" smtClean="0"/>
              <a:t> – Система тестирования</a:t>
            </a:r>
            <a:r>
              <a:rPr lang="en-US" dirty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PROD</a:t>
            </a:r>
            <a:r>
              <a:rPr lang="ru-RU" dirty="0" smtClean="0"/>
              <a:t> (</a:t>
            </a:r>
            <a:r>
              <a:rPr lang="en-US" dirty="0" smtClean="0"/>
              <a:t>Production System) – </a:t>
            </a:r>
            <a:r>
              <a:rPr lang="ru-RU" dirty="0" smtClean="0"/>
              <a:t>Продуктивная система.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82580" y="1200926"/>
            <a:ext cx="31213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sz="4400" dirty="0" smtClean="0"/>
              <a:t>Ландшафт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725785" y="5067508"/>
            <a:ext cx="4234955" cy="1135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STMS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7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ЛАНДШАФТ И ТРАНСПОРТНАЯ СИСТЕМА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30365" y="1123920"/>
            <a:ext cx="5988434" cy="28315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sz="4400" dirty="0" smtClean="0"/>
              <a:t>Транспортная система</a:t>
            </a:r>
            <a:endParaRPr lang="en-US" sz="4400" dirty="0" smtClean="0"/>
          </a:p>
          <a:p>
            <a:pPr lvl="1"/>
            <a:endParaRPr lang="en-US" sz="4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Change and Transport </a:t>
            </a:r>
            <a:r>
              <a:rPr lang="en-US" b="1" dirty="0" smtClean="0"/>
              <a:t>System (</a:t>
            </a:r>
            <a:r>
              <a:rPr lang="ru-RU" b="1" dirty="0" smtClean="0"/>
              <a:t>С</a:t>
            </a:r>
            <a:r>
              <a:rPr lang="en-US" b="1" dirty="0" smtClean="0"/>
              <a:t>TS):</a:t>
            </a:r>
            <a:endParaRPr lang="ru-RU" b="1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Language </a:t>
            </a:r>
            <a:r>
              <a:rPr lang="en-US" dirty="0" smtClean="0"/>
              <a:t>Transport</a:t>
            </a:r>
            <a:endParaRPr lang="ru-RU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BC - Client Copy and Transport</a:t>
            </a:r>
            <a:endParaRPr lang="ru-RU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Transport </a:t>
            </a:r>
            <a:r>
              <a:rPr lang="en-US" dirty="0"/>
              <a:t>Organizer</a:t>
            </a:r>
            <a:endParaRPr lang="en-US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Transport </a:t>
            </a:r>
            <a:r>
              <a:rPr lang="en-US" b="1" dirty="0"/>
              <a:t>Management System (TMS)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23975"/>
            <a:ext cx="5609081" cy="35277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5785" y="5067508"/>
            <a:ext cx="4234955" cy="1135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STMS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ЛАНДШАФТ И ТРАНСПОРТНАЯ СИСТЕМА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2803" y="5353580"/>
            <a:ext cx="6973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ru-RU" dirty="0" smtClean="0"/>
              <a:t>Автоматическое создание транспортного запроса для нового пакета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323975"/>
            <a:ext cx="5687450" cy="39332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00103" y="1085020"/>
            <a:ext cx="5841214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ru-RU" sz="4400" dirty="0" smtClean="0"/>
              <a:t>Транспортный запрос</a:t>
            </a:r>
          </a:p>
          <a:p>
            <a:pPr lvl="1"/>
            <a:endParaRPr lang="ru-RU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Workbench </a:t>
            </a:r>
            <a:r>
              <a:rPr lang="en-US" dirty="0"/>
              <a:t>request - </a:t>
            </a:r>
            <a:r>
              <a:rPr lang="ru-RU" dirty="0"/>
              <a:t>перенос объектов </a:t>
            </a:r>
            <a:r>
              <a:rPr lang="ru-RU" dirty="0" smtClean="0"/>
              <a:t>разработки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ustomizing </a:t>
            </a:r>
            <a:r>
              <a:rPr lang="en-US" dirty="0"/>
              <a:t>request - </a:t>
            </a:r>
            <a:r>
              <a:rPr lang="ru-RU" dirty="0"/>
              <a:t>перенос натроек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Transport </a:t>
            </a:r>
            <a:r>
              <a:rPr lang="en-US" dirty="0"/>
              <a:t>of copies - </a:t>
            </a:r>
            <a:r>
              <a:rPr lang="ru-RU" dirty="0"/>
              <a:t>перенос </a:t>
            </a:r>
            <a:r>
              <a:rPr lang="ru-RU" dirty="0" smtClean="0"/>
              <a:t>копий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Ручной</a:t>
            </a:r>
            <a:endParaRPr lang="ru-RU" dirty="0"/>
          </a:p>
          <a:p>
            <a:pPr lvl="1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7434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ЛАНДШАФТ И ТРАНСПОРТНАЯ СИСТЕМА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2404" y="4417768"/>
            <a:ext cx="4668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ru-RU" dirty="0" smtClean="0"/>
              <a:t>Деблокирование запроса в транзакции </a:t>
            </a:r>
            <a:r>
              <a:rPr lang="en-US" dirty="0" smtClean="0"/>
              <a:t>SE10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442221"/>
            <a:ext cx="8905875" cy="2771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92281" y="4990872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</a:t>
            </a:r>
            <a:r>
              <a:rPr lang="en-US" dirty="0"/>
              <a:t>E</a:t>
            </a:r>
            <a:r>
              <a:rPr lang="ru-RU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ЛАНДШАФТ И ТРАНСПОРТНАЯ СИСТЕМА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71127" y="1624424"/>
            <a:ext cx="4659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Загрузка </a:t>
            </a:r>
            <a:r>
              <a:rPr lang="ru-RU" dirty="0"/>
              <a:t>внешнего транспортного запроса с </a:t>
            </a:r>
            <a:r>
              <a:rPr lang="ru-RU" dirty="0" smtClean="0"/>
              <a:t>решением </a:t>
            </a:r>
            <a:r>
              <a:rPr lang="en-US" dirty="0" smtClean="0"/>
              <a:t>“</a:t>
            </a:r>
            <a:r>
              <a:rPr lang="ru-RU" dirty="0" smtClean="0"/>
              <a:t>Контур.</a:t>
            </a:r>
            <a:r>
              <a:rPr lang="en-US" dirty="0"/>
              <a:t>ERP </a:t>
            </a:r>
            <a:r>
              <a:rPr lang="ru-RU" dirty="0"/>
              <a:t>Экстерн ФСС </a:t>
            </a:r>
            <a:r>
              <a:rPr lang="ru-RU" dirty="0" smtClean="0"/>
              <a:t>ЭЛН</a:t>
            </a:r>
            <a:r>
              <a:rPr lang="en-US" dirty="0" smtClean="0"/>
              <a:t>”* </a:t>
            </a:r>
            <a:r>
              <a:rPr lang="ru-RU" dirty="0" smtClean="0"/>
              <a:t>в </a:t>
            </a:r>
            <a:r>
              <a:rPr lang="ru-RU" dirty="0"/>
              <a:t>транзакции </a:t>
            </a:r>
            <a:r>
              <a:rPr lang="ru-RU" dirty="0" smtClean="0"/>
              <a:t>STMS</a:t>
            </a:r>
            <a:r>
              <a:rPr lang="en-US" dirty="0" smtClean="0"/>
              <a:t>_IMPORT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65226" y="5326687"/>
            <a:ext cx="3337540" cy="81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STMS_IMPORT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084" y="6370879"/>
            <a:ext cx="3808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://kontur.ru/erp-extern-fss-eln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298150"/>
            <a:ext cx="4490494" cy="39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S-</a:t>
            </a:r>
            <a:r>
              <a:rPr lang="ru-RU" dirty="0" smtClean="0"/>
              <a:t>УЧЁТНАЯ ЗАПИСЬ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372225" y="1323975"/>
            <a:ext cx="497709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S-</a:t>
            </a:r>
            <a:r>
              <a:rPr lang="ru-RU" sz="4000" dirty="0"/>
              <a:t>УЧЁТНАЯ </a:t>
            </a:r>
            <a:r>
              <a:rPr lang="ru-RU" sz="4000" dirty="0" smtClean="0"/>
              <a:t>ЗАПИСЬ</a:t>
            </a:r>
            <a:endParaRPr lang="ru-RU" dirty="0"/>
          </a:p>
          <a:p>
            <a:r>
              <a:rPr lang="ru-RU" dirty="0" smtClean="0"/>
              <a:t>S-пользователь </a:t>
            </a:r>
            <a:r>
              <a:rPr lang="ru-RU" dirty="0"/>
              <a:t>или SAP-пользователь - это уникальный идентификатор, который позволяет вам войти в продукты и сервисы SAP, сообщить об инциденте, просмотреть ноты и многое другое. S-User ID содержит букву «S», за которой следует строка цифр (например, S0021064648). Обычная практика, когда S-user выдается сотруднику компании с продуктами SAP при устройстве на работу и блокируется при увольнении.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413287"/>
            <a:ext cx="5344880" cy="27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НОТЫ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SUPPORT LAUNCHPAD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01316" y="904252"/>
            <a:ext cx="463540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pPr algn="ctr"/>
            <a:r>
              <a:rPr lang="ru-RU" sz="4400" dirty="0"/>
              <a:t>НОТЫ</a:t>
            </a:r>
            <a:endParaRPr lang="ru-RU" sz="4400" dirty="0" smtClean="0"/>
          </a:p>
          <a:p>
            <a:r>
              <a:rPr lang="ru-RU" dirty="0" smtClean="0"/>
              <a:t>SAP ноты - это часть сервисного портала SAP. Это база знаний SAP, каждая нота покрывает какой-то конкретный вопрос, проблему. Ноты - могут представлять собой кусочек кода исправдяющий какую-то ошибку, либо инструкцию по исправлению этой ошибки, анонс, описание продукта и т.д.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0" y="1200926"/>
            <a:ext cx="5978706" cy="32338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75781" y="5062868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94951" y="1171875"/>
            <a:ext cx="2826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Примеры нот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3" y="1845407"/>
            <a:ext cx="7337482" cy="38695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2403" y="6259509"/>
            <a:ext cx="5927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Нота </a:t>
            </a:r>
            <a:r>
              <a:rPr lang="en-US" dirty="0" smtClean="0"/>
              <a:t>#2163313</a:t>
            </a:r>
            <a:r>
              <a:rPr lang="ru-RU" dirty="0" smtClean="0"/>
              <a:t>, нота-совет (</a:t>
            </a:r>
            <a:r>
              <a:rPr lang="en-US" dirty="0" smtClean="0"/>
              <a:t>KBA</a:t>
            </a:r>
            <a:r>
              <a:rPr lang="ru-RU" dirty="0" smtClean="0"/>
              <a:t>) по исправлению ошибки.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46027" y="1171875"/>
            <a:ext cx="292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 smtClean="0"/>
              <a:t>Примеры нот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22403" y="5890177"/>
            <a:ext cx="678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Нота </a:t>
            </a:r>
            <a:r>
              <a:rPr lang="en-US" dirty="0" smtClean="0"/>
              <a:t>#</a:t>
            </a:r>
            <a:r>
              <a:rPr lang="ru-RU" dirty="0" smtClean="0"/>
              <a:t>3063525. Загрузка в транзакции </a:t>
            </a:r>
            <a:r>
              <a:rPr lang="en-US" dirty="0" smtClean="0"/>
              <a:t>SNOTE </a:t>
            </a:r>
            <a:r>
              <a:rPr lang="ru-RU" dirty="0" smtClean="0"/>
              <a:t>ноты-исправления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5" y="1818206"/>
            <a:ext cx="7085290" cy="37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3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02484" y="940823"/>
            <a:ext cx="2924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Примеры нот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22403" y="5311242"/>
            <a:ext cx="440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Ключевое слово для поиска </a:t>
            </a:r>
            <a:r>
              <a:rPr lang="en-US" dirty="0" smtClean="0"/>
              <a:t>“/SCDL/AF041”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3" y="1818042"/>
            <a:ext cx="6935307" cy="31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876" y="1162836"/>
            <a:ext cx="75079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7. </a:t>
            </a:r>
            <a:r>
              <a:rPr lang="ru-RU" dirty="0"/>
              <a:t>Процесс установки.</a:t>
            </a:r>
          </a:p>
          <a:p>
            <a:r>
              <a:rPr lang="ru-RU" dirty="0"/>
              <a:t>   </a:t>
            </a:r>
            <a:r>
              <a:rPr lang="en-US" dirty="0"/>
              <a:t>7</a:t>
            </a:r>
            <a:r>
              <a:rPr lang="ru-RU" dirty="0"/>
              <a:t>.1. Практическое занятие. Установка </a:t>
            </a: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MCS</a:t>
            </a:r>
          </a:p>
          <a:p>
            <a:r>
              <a:rPr lang="en-US" dirty="0"/>
              <a:t>   7.2. </a:t>
            </a:r>
            <a:r>
              <a:rPr lang="ru-RU" dirty="0"/>
              <a:t>Практическое занятие. Установка </a:t>
            </a: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en-US" dirty="0" err="1"/>
              <a:t>Yandex.Cloud</a:t>
            </a:r>
            <a:endParaRPr lang="en-US" dirty="0"/>
          </a:p>
          <a:p>
            <a:r>
              <a:rPr lang="en-US" dirty="0" smtClean="0"/>
              <a:t>   7.3. </a:t>
            </a:r>
            <a:r>
              <a:rPr lang="ru-RU" dirty="0" smtClean="0"/>
              <a:t>Практическое занятие. Первичная настройка и первый вход</a:t>
            </a:r>
            <a:endParaRPr lang="en-US" dirty="0" smtClean="0"/>
          </a:p>
          <a:p>
            <a:r>
              <a:rPr lang="en-US" dirty="0" smtClean="0"/>
              <a:t>8</a:t>
            </a:r>
            <a:r>
              <a:rPr lang="en-US" dirty="0"/>
              <a:t>. </a:t>
            </a:r>
            <a:r>
              <a:rPr lang="ru-RU" dirty="0"/>
              <a:t>Что можно изучить в </a:t>
            </a:r>
            <a:r>
              <a:rPr lang="en-US" dirty="0"/>
              <a:t>SAP </a:t>
            </a:r>
            <a:r>
              <a:rPr lang="en-US" dirty="0" err="1"/>
              <a:t>NetWeaver</a:t>
            </a:r>
            <a:r>
              <a:rPr lang="ru-RU" dirty="0"/>
              <a:t> </a:t>
            </a:r>
            <a:r>
              <a:rPr lang="en-US" dirty="0"/>
              <a:t>Developer Edition</a:t>
            </a:r>
            <a:r>
              <a:rPr lang="en-US" dirty="0" smtClean="0"/>
              <a:t>?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mtClean="0"/>
              <a:t>8.1. </a:t>
            </a:r>
            <a:r>
              <a:rPr lang="ru-RU" smtClean="0"/>
              <a:t>Большая </a:t>
            </a:r>
            <a:r>
              <a:rPr lang="ru-RU" dirty="0" smtClean="0"/>
              <a:t>картина в обучении </a:t>
            </a:r>
            <a:r>
              <a:rPr lang="en-US" dirty="0" smtClean="0"/>
              <a:t>SAP </a:t>
            </a:r>
            <a:r>
              <a:rPr lang="en-US" dirty="0" err="1" smtClean="0"/>
              <a:t>NetWeaver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8.2. Манданты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SID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smtClean="0"/>
              <a:t>8.3. </a:t>
            </a:r>
            <a:r>
              <a:rPr lang="ru-RU" dirty="0" smtClean="0"/>
              <a:t>Транзакции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8.4.</a:t>
            </a:r>
            <a:r>
              <a:rPr lang="ru-RU" dirty="0" smtClean="0"/>
              <a:t> Ландшафт и транспортная система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8.5. S-</a:t>
            </a:r>
            <a:r>
              <a:rPr lang="ru-RU" dirty="0" smtClean="0"/>
              <a:t>учётная запись</a:t>
            </a:r>
          </a:p>
          <a:p>
            <a:r>
              <a:rPr lang="ru-RU" dirty="0"/>
              <a:t> </a:t>
            </a:r>
            <a:r>
              <a:rPr lang="ru-RU" dirty="0" smtClean="0"/>
              <a:t>  8.</a:t>
            </a:r>
            <a:r>
              <a:rPr lang="en-US" dirty="0" smtClean="0"/>
              <a:t>6</a:t>
            </a:r>
            <a:r>
              <a:rPr lang="ru-RU" dirty="0" smtClean="0"/>
              <a:t>. Ноты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Support Launchpad</a:t>
            </a:r>
            <a:endParaRPr lang="ru-RU" dirty="0"/>
          </a:p>
          <a:p>
            <a:endParaRPr lang="en-US" dirty="0"/>
          </a:p>
          <a:p>
            <a:r>
              <a:rPr lang="ru-RU" dirty="0" smtClean="0"/>
              <a:t>   </a:t>
            </a:r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endParaRPr lang="ru-RU" dirty="0" smtClean="0"/>
          </a:p>
          <a:p>
            <a:endParaRPr lang="ru-RU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 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34518" y="1314549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02484" y="940823"/>
            <a:ext cx="2924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600" dirty="0" smtClean="0"/>
              <a:t>Примеры нот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522403" y="5745703"/>
            <a:ext cx="627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Нота </a:t>
            </a:r>
            <a:r>
              <a:rPr lang="en-US" dirty="0" smtClean="0"/>
              <a:t>#2478253</a:t>
            </a:r>
            <a:r>
              <a:rPr lang="ru-RU" dirty="0" smtClean="0"/>
              <a:t>.</a:t>
            </a:r>
            <a:r>
              <a:rPr lang="en-US" dirty="0" smtClean="0"/>
              <a:t> “</a:t>
            </a:r>
            <a:r>
              <a:rPr lang="en-US" dirty="0"/>
              <a:t>Message /SCDL/AF041 when activating an IDN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587155"/>
            <a:ext cx="7286908" cy="33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6" y="1262743"/>
            <a:ext cx="8176213" cy="3282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2826" y="4754374"/>
            <a:ext cx="46474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Support Launchpad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662826" y="56472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SAP ONE Support </a:t>
            </a:r>
            <a:r>
              <a:rPr lang="en-US" dirty="0" err="1"/>
              <a:t>Launchad</a:t>
            </a:r>
            <a:r>
              <a:rPr lang="en-US" dirty="0"/>
              <a:t>  - </a:t>
            </a:r>
            <a:r>
              <a:rPr lang="en-US" dirty="0" err="1"/>
              <a:t>единая</a:t>
            </a:r>
            <a:r>
              <a:rPr lang="en-US" dirty="0"/>
              <a:t> </a:t>
            </a:r>
            <a:r>
              <a:rPr lang="en-US" dirty="0" err="1"/>
              <a:t>точка</a:t>
            </a:r>
            <a:r>
              <a:rPr lang="en-US" dirty="0"/>
              <a:t> </a:t>
            </a:r>
            <a:r>
              <a:rPr lang="en-US" dirty="0" err="1"/>
              <a:t>входа</a:t>
            </a:r>
            <a:r>
              <a:rPr lang="en-US" dirty="0"/>
              <a:t> к </a:t>
            </a:r>
            <a:r>
              <a:rPr lang="en-US" dirty="0" err="1"/>
              <a:t>ресурсам</a:t>
            </a:r>
            <a:r>
              <a:rPr lang="en-US" dirty="0"/>
              <a:t> </a:t>
            </a:r>
            <a:r>
              <a:rPr lang="en-US" dirty="0" err="1"/>
              <a:t>поддержки</a:t>
            </a:r>
            <a:r>
              <a:rPr lang="en-US" dirty="0"/>
              <a:t> SAP. </a:t>
            </a:r>
            <a:r>
              <a:rPr lang="en-US" dirty="0" err="1"/>
              <a:t>Среди</a:t>
            </a:r>
            <a:r>
              <a:rPr lang="en-US" dirty="0"/>
              <a:t> </a:t>
            </a:r>
            <a:r>
              <a:rPr lang="en-US" dirty="0" err="1"/>
              <a:t>которых</a:t>
            </a: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504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79080" y="1180195"/>
            <a:ext cx="47981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Support Launchpad:</a:t>
            </a:r>
          </a:p>
          <a:p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04" y="1508641"/>
            <a:ext cx="5838432" cy="2958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7115" y="21105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Ноты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Загрузка</a:t>
            </a:r>
            <a:r>
              <a:rPr lang="en-US" dirty="0"/>
              <a:t> ПО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Регистрация</a:t>
            </a:r>
            <a:r>
              <a:rPr lang="en-US" dirty="0"/>
              <a:t> </a:t>
            </a:r>
            <a:r>
              <a:rPr lang="en-US" dirty="0" err="1"/>
              <a:t>инцидентов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Управление</a:t>
            </a:r>
            <a:r>
              <a:rPr lang="en-US" dirty="0"/>
              <a:t> S-</a:t>
            </a:r>
            <a:r>
              <a:rPr lang="en-US" dirty="0" err="1"/>
              <a:t>учетными</a:t>
            </a:r>
            <a:r>
              <a:rPr lang="en-US" dirty="0"/>
              <a:t> </a:t>
            </a:r>
            <a:r>
              <a:rPr lang="en-US" dirty="0" err="1"/>
              <a:t>записями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Регистрация</a:t>
            </a:r>
            <a:r>
              <a:rPr lang="en-US" dirty="0"/>
              <a:t> </a:t>
            </a:r>
            <a:r>
              <a:rPr lang="en-US" dirty="0" err="1"/>
              <a:t>ключей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/>
              <a:t>многое</a:t>
            </a:r>
            <a:r>
              <a:rPr lang="en-US" dirty="0"/>
              <a:t> </a:t>
            </a:r>
            <a:r>
              <a:rPr lang="en-US" dirty="0" err="1"/>
              <a:t>другое</a:t>
            </a:r>
            <a:r>
              <a:rPr lang="en-US" dirty="0"/>
              <a:t>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416426" y="5996242"/>
            <a:ext cx="3688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://launchpad.support.sap.com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0" y="1152142"/>
            <a:ext cx="10691446" cy="347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72868" y="4958834"/>
            <a:ext cx="4744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Support Launchpad. Software Download Center. </a:t>
            </a:r>
            <a:endParaRPr lang="ru-RU" smtClean="0"/>
          </a:p>
          <a:p>
            <a:r>
              <a:rPr lang="ru-RU" smtClean="0"/>
              <a:t>Загрузка компонента </a:t>
            </a:r>
            <a:r>
              <a:rPr lang="en-US" smtClean="0"/>
              <a:t>SAP Fiori </a:t>
            </a:r>
            <a:r>
              <a:rPr lang="ru-RU" smtClean="0"/>
              <a:t>для </a:t>
            </a:r>
            <a:r>
              <a:rPr lang="en-US" smtClean="0"/>
              <a:t>SAP EWM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5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НОТЫ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SUPPORT LAUNCHPAD</a:t>
            </a:r>
          </a:p>
        </p:txBody>
      </p:sp>
      <p:sp>
        <p:nvSpPr>
          <p:cNvPr id="5" name="Rectangle 4"/>
          <p:cNvSpPr/>
          <p:nvPr/>
        </p:nvSpPr>
        <p:spPr>
          <a:xfrm>
            <a:off x="6372225" y="1323975"/>
            <a:ext cx="4200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72868" y="4958834"/>
            <a:ext cx="4116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Support Launchpad.  Solutions / Incidents</a:t>
            </a:r>
            <a:endParaRPr lang="ru-RU" smtClean="0"/>
          </a:p>
          <a:p>
            <a:r>
              <a:rPr lang="ru-RU" smtClean="0"/>
              <a:t>Создание запроса в тех.поддержку </a:t>
            </a:r>
            <a:r>
              <a:rPr lang="en-US" smtClean="0"/>
              <a:t>SAP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" y="1107832"/>
            <a:ext cx="10135316" cy="292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6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ABAP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37" y="1358132"/>
            <a:ext cx="4023250" cy="11566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2404" y="5301779"/>
            <a:ext cx="565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Знание языка ABAP может понадобиться </a:t>
            </a:r>
            <a:r>
              <a:rPr lang="ru-RU" dirty="0"/>
              <a:t>не только тем, кто планирует стать ABAP </a:t>
            </a:r>
            <a:r>
              <a:rPr lang="ru-RU" dirty="0" smtClean="0"/>
              <a:t>разработчиком…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604586" y="1358132"/>
            <a:ext cx="56518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ABAP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/>
              <a:t>Advanced Business Application Programming) — </a:t>
            </a:r>
            <a:r>
              <a:rPr lang="en-US" dirty="0" err="1"/>
              <a:t>проприетарный</a:t>
            </a:r>
            <a:r>
              <a:rPr lang="en-US" dirty="0"/>
              <a:t> </a:t>
            </a:r>
            <a:r>
              <a:rPr lang="en-US" dirty="0" err="1"/>
              <a:t>внутренний</a:t>
            </a:r>
            <a:r>
              <a:rPr lang="en-US" dirty="0"/>
              <a:t> </a:t>
            </a:r>
            <a:r>
              <a:rPr lang="en-US" dirty="0" err="1"/>
              <a:t>язык</a:t>
            </a:r>
            <a:r>
              <a:rPr lang="en-US" dirty="0"/>
              <a:t> </a:t>
            </a:r>
            <a:r>
              <a:rPr lang="en-US" dirty="0" err="1"/>
              <a:t>программирования</a:t>
            </a:r>
            <a:r>
              <a:rPr lang="en-US" dirty="0"/>
              <a:t> </a:t>
            </a:r>
            <a:r>
              <a:rPr lang="en-US" dirty="0" err="1"/>
              <a:t>высокого</a:t>
            </a:r>
            <a:r>
              <a:rPr lang="en-US" dirty="0"/>
              <a:t> </a:t>
            </a:r>
            <a:r>
              <a:rPr lang="en-US" dirty="0" err="1"/>
              <a:t>уровня</a:t>
            </a:r>
            <a:r>
              <a:rPr lang="en-US" dirty="0"/>
              <a:t> </a:t>
            </a:r>
            <a:r>
              <a:rPr lang="en-US" dirty="0" err="1"/>
              <a:t>используемый</a:t>
            </a:r>
            <a:r>
              <a:rPr lang="en-US" dirty="0"/>
              <a:t> в </a:t>
            </a:r>
            <a:r>
              <a:rPr lang="en-US" dirty="0" err="1"/>
              <a:t>приложениях</a:t>
            </a:r>
            <a:r>
              <a:rPr lang="en-US" dirty="0"/>
              <a:t> </a:t>
            </a:r>
            <a:r>
              <a:rPr lang="en-US" dirty="0" err="1"/>
              <a:t>корпорации</a:t>
            </a:r>
            <a:r>
              <a:rPr lang="en-US" dirty="0"/>
              <a:t> SAP.</a:t>
            </a:r>
          </a:p>
          <a:p>
            <a:r>
              <a:rPr lang="en-US" dirty="0"/>
              <a:t>ABAP </a:t>
            </a:r>
            <a:r>
              <a:rPr lang="en-US" dirty="0" err="1"/>
              <a:t>реализует</a:t>
            </a:r>
            <a:r>
              <a:rPr lang="en-US" dirty="0"/>
              <a:t> </a:t>
            </a:r>
            <a:r>
              <a:rPr lang="en-US" dirty="0" err="1"/>
              <a:t>работу</a:t>
            </a:r>
            <a:r>
              <a:rPr lang="en-US" dirty="0"/>
              <a:t> с </a:t>
            </a:r>
            <a:r>
              <a:rPr lang="en-US" dirty="0" err="1"/>
              <a:t>внутренними</a:t>
            </a:r>
            <a:r>
              <a:rPr lang="en-US" dirty="0"/>
              <a:t> </a:t>
            </a:r>
            <a:r>
              <a:rPr lang="en-US" dirty="0" err="1"/>
              <a:t>структурами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, </a:t>
            </a:r>
            <a:r>
              <a:rPr lang="en-US" dirty="0" err="1"/>
              <a:t>интерфейсом</a:t>
            </a:r>
            <a:r>
              <a:rPr lang="en-US" dirty="0"/>
              <a:t> </a:t>
            </a:r>
            <a:r>
              <a:rPr lang="en-US" dirty="0" err="1"/>
              <a:t>пользователя</a:t>
            </a:r>
            <a:r>
              <a:rPr lang="en-US" dirty="0"/>
              <a:t>, </a:t>
            </a:r>
            <a:r>
              <a:rPr lang="en-US" dirty="0" err="1"/>
              <a:t>транзакциями</a:t>
            </a:r>
            <a:r>
              <a:rPr lang="en-US" dirty="0"/>
              <a:t>, </a:t>
            </a:r>
            <a:r>
              <a:rPr lang="en-US" dirty="0" err="1"/>
              <a:t>отчётами</a:t>
            </a:r>
            <a:r>
              <a:rPr lang="en-US" dirty="0"/>
              <a:t>, </a:t>
            </a:r>
            <a:r>
              <a:rPr lang="en-US" dirty="0" err="1"/>
              <a:t>интерфейсами</a:t>
            </a:r>
            <a:r>
              <a:rPr lang="en-US" dirty="0"/>
              <a:t> </a:t>
            </a:r>
            <a:r>
              <a:rPr lang="en-US" dirty="0" err="1"/>
              <a:t>загрузки</a:t>
            </a:r>
            <a:r>
              <a:rPr lang="en-US" dirty="0"/>
              <a:t> и </a:t>
            </a:r>
            <a:r>
              <a:rPr lang="en-US" dirty="0" err="1"/>
              <a:t>выгрузки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r>
              <a:rPr lang="en-US" dirty="0"/>
              <a:t>. </a:t>
            </a:r>
            <a:r>
              <a:rPr lang="en-US" dirty="0" err="1" smtClean="0"/>
              <a:t>Имеет</a:t>
            </a:r>
            <a:r>
              <a:rPr lang="en-US" dirty="0" smtClean="0"/>
              <a:t> </a:t>
            </a:r>
            <a:r>
              <a:rPr lang="en-US" dirty="0" err="1"/>
              <a:t>возможности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 smtClean="0"/>
              <a:t>объектно-ориентированного</a:t>
            </a:r>
            <a:r>
              <a:rPr lang="en-US" dirty="0" smtClean="0"/>
              <a:t> </a:t>
            </a:r>
            <a:r>
              <a:rPr lang="en-US" dirty="0" err="1"/>
              <a:t>программирования</a:t>
            </a:r>
            <a:r>
              <a:rPr lang="en-US" dirty="0"/>
              <a:t>. </a:t>
            </a:r>
            <a:r>
              <a:rPr lang="en-US" dirty="0" err="1" smtClean="0"/>
              <a:t>Исходный</a:t>
            </a:r>
            <a:r>
              <a:rPr lang="en-US" dirty="0" smtClean="0"/>
              <a:t> </a:t>
            </a:r>
            <a:r>
              <a:rPr lang="en-US" dirty="0" err="1"/>
              <a:t>текст</a:t>
            </a:r>
            <a:r>
              <a:rPr lang="en-US" dirty="0"/>
              <a:t> ABAP </a:t>
            </a:r>
            <a:r>
              <a:rPr lang="en-US" dirty="0" err="1"/>
              <a:t>компилируется</a:t>
            </a:r>
            <a:r>
              <a:rPr lang="en-US" dirty="0"/>
              <a:t> («</a:t>
            </a:r>
            <a:r>
              <a:rPr lang="en-US" dirty="0" err="1"/>
              <a:t>генерируется</a:t>
            </a:r>
            <a:r>
              <a:rPr lang="en-US" dirty="0"/>
              <a:t>») в ABAP-</a:t>
            </a:r>
            <a:r>
              <a:rPr lang="en-US" dirty="0" err="1"/>
              <a:t>байт</a:t>
            </a:r>
            <a:r>
              <a:rPr lang="en-US" dirty="0"/>
              <a:t>-</a:t>
            </a:r>
            <a:r>
              <a:rPr lang="en-US" dirty="0" err="1"/>
              <a:t>код</a:t>
            </a:r>
            <a:r>
              <a:rPr lang="en-US" dirty="0"/>
              <a:t> («report load»), </a:t>
            </a:r>
            <a:r>
              <a:rPr lang="en-US" dirty="0" err="1"/>
              <a:t>запускаемый</a:t>
            </a:r>
            <a:r>
              <a:rPr lang="en-US" dirty="0"/>
              <a:t> в </a:t>
            </a:r>
            <a:r>
              <a:rPr lang="en-US" dirty="0" err="1"/>
              <a:t>специализированной</a:t>
            </a:r>
            <a:r>
              <a:rPr lang="en-US" dirty="0"/>
              <a:t> </a:t>
            </a:r>
            <a:r>
              <a:rPr lang="en-US" dirty="0" err="1"/>
              <a:t>среде</a:t>
            </a:r>
            <a:r>
              <a:rPr lang="en-US" dirty="0"/>
              <a:t> </a:t>
            </a:r>
            <a:r>
              <a:rPr lang="en-US" dirty="0" err="1"/>
              <a:t>исполнения</a:t>
            </a:r>
            <a:r>
              <a:rPr lang="en-US" dirty="0"/>
              <a:t> - SAP </a:t>
            </a:r>
            <a:r>
              <a:rPr lang="en-US" dirty="0" err="1"/>
              <a:t>NetWeaver</a:t>
            </a:r>
            <a:r>
              <a:rPr lang="en-US" dirty="0"/>
              <a:t> AS</a:t>
            </a:r>
          </a:p>
        </p:txBody>
      </p:sp>
    </p:spTree>
    <p:extLst>
      <p:ext uri="{BB962C8B-B14F-4D97-AF65-F5344CB8AC3E}">
        <p14:creationId xmlns:p14="http://schemas.microsoft.com/office/powerpoint/2010/main" val="28605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ABAP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9525" y="4942240"/>
            <a:ext cx="5651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 приведенном примере ошибка при загрузке транспортного запроса</a:t>
            </a:r>
            <a:r>
              <a:rPr lang="en-US" dirty="0" smtClean="0"/>
              <a:t>.</a:t>
            </a:r>
            <a:r>
              <a:rPr lang="ru-RU" dirty="0" smtClean="0"/>
              <a:t> Для её решения консультанту </a:t>
            </a:r>
            <a:r>
              <a:rPr lang="en-US" dirty="0" smtClean="0"/>
              <a:t>SAP BASIS </a:t>
            </a:r>
            <a:r>
              <a:rPr lang="ru-RU" dirty="0" smtClean="0"/>
              <a:t>понадобятся знания в области </a:t>
            </a:r>
            <a:r>
              <a:rPr lang="en-US" dirty="0" smtClean="0"/>
              <a:t>SAP ABAP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489525" y="3910781"/>
            <a:ext cx="5238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консультантов по модулю, разработчиков </a:t>
            </a:r>
            <a:r>
              <a:rPr lang="en-US" dirty="0"/>
              <a:t>Fiori </a:t>
            </a:r>
            <a:r>
              <a:rPr lang="ru-RU" dirty="0"/>
              <a:t>и </a:t>
            </a:r>
            <a:r>
              <a:rPr lang="en-US" dirty="0"/>
              <a:t>SAP BASIS</a:t>
            </a:r>
            <a:r>
              <a:rPr lang="ru-RU" dirty="0"/>
              <a:t> Консультантов знание </a:t>
            </a:r>
            <a:r>
              <a:rPr lang="en-US" dirty="0" smtClean="0"/>
              <a:t>ABAP </a:t>
            </a:r>
            <a:r>
              <a:rPr lang="ru-RU" dirty="0" smtClean="0"/>
              <a:t>очень часто требуется в их </a:t>
            </a:r>
            <a:r>
              <a:rPr lang="ru-RU" dirty="0"/>
              <a:t>ежедневной практике.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75" y="1062970"/>
            <a:ext cx="8474800" cy="29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SAP ABAP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1445" y="4707109"/>
            <a:ext cx="5651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На</a:t>
            </a:r>
            <a:r>
              <a:rPr lang="en-US" dirty="0" smtClean="0"/>
              <a:t> </a:t>
            </a:r>
            <a:r>
              <a:rPr lang="ru-RU" dirty="0" smtClean="0"/>
              <a:t>приведенном примере ошибка при копировании мандатов</a:t>
            </a:r>
            <a:r>
              <a:rPr lang="en-US" dirty="0" smtClean="0"/>
              <a:t>.</a:t>
            </a:r>
            <a:r>
              <a:rPr lang="ru-RU" dirty="0" smtClean="0"/>
              <a:t> Для её решения консультанту </a:t>
            </a:r>
            <a:r>
              <a:rPr lang="en-US" dirty="0" smtClean="0"/>
              <a:t>SAP EWM </a:t>
            </a:r>
            <a:r>
              <a:rPr lang="ru-RU" dirty="0" smtClean="0"/>
              <a:t>понадобятся знания в области </a:t>
            </a:r>
            <a:r>
              <a:rPr lang="en-US" dirty="0" smtClean="0"/>
              <a:t>SAP ABAP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444137" y="5699539"/>
            <a:ext cx="7841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hlinkClick r:id="rId2"/>
              </a:rPr>
              <a:t>*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://blogs.sap.com/2021/02/12/remote-client-copy-and-activity-after-copying.-step-by-step-guide-for-s-4hana-and-ewm/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5" y="1266436"/>
            <a:ext cx="5941386" cy="33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КАРТИНА В ИЗУЧЕНИИ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11228" y="1483196"/>
            <a:ext cx="56640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Установленная</a:t>
            </a:r>
            <a:r>
              <a:rPr lang="en-US" dirty="0"/>
              <a:t> </a:t>
            </a:r>
            <a:r>
              <a:rPr lang="en-US" dirty="0" err="1"/>
              <a:t>нами</a:t>
            </a:r>
            <a:r>
              <a:rPr lang="en-US" dirty="0"/>
              <a:t>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хорошо</a:t>
            </a:r>
            <a:r>
              <a:rPr lang="en-US" dirty="0"/>
              <a:t> </a:t>
            </a:r>
            <a:r>
              <a:rPr lang="en-US" dirty="0" err="1"/>
              <a:t>подходит</a:t>
            </a:r>
            <a:r>
              <a:rPr lang="en-US" dirty="0"/>
              <a:t> </a:t>
            </a:r>
            <a:r>
              <a:rPr lang="en-US" dirty="0" err="1" smtClean="0"/>
              <a:t>для</a:t>
            </a:r>
            <a:r>
              <a:rPr lang="en-US" dirty="0" smtClean="0"/>
              <a:t> </a:t>
            </a:r>
            <a:r>
              <a:rPr lang="en-US" dirty="0" err="1"/>
              <a:t>изучения</a:t>
            </a:r>
            <a:r>
              <a:rPr lang="en-US" dirty="0"/>
              <a:t> "</a:t>
            </a:r>
            <a:r>
              <a:rPr lang="en-US" dirty="0" err="1" smtClean="0"/>
              <a:t>классического</a:t>
            </a:r>
            <a:r>
              <a:rPr lang="en-US" dirty="0" smtClean="0"/>
              <a:t>“ (RICEF*) ABAP</a:t>
            </a:r>
            <a:r>
              <a:rPr lang="ru-RU" dirty="0" smtClean="0"/>
              <a:t>.</a:t>
            </a:r>
            <a:endParaRPr lang="en-US" dirty="0" smtClean="0"/>
          </a:p>
          <a:p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Reports</a:t>
            </a:r>
            <a:r>
              <a:rPr lang="ru-RU" b="1" dirty="0" smtClean="0"/>
              <a:t> </a:t>
            </a:r>
            <a:r>
              <a:rPr lang="ru-RU" dirty="0" smtClean="0"/>
              <a:t>(Классические и </a:t>
            </a:r>
            <a:r>
              <a:rPr lang="en-US" dirty="0" smtClean="0"/>
              <a:t>ALV-</a:t>
            </a:r>
            <a:r>
              <a:rPr lang="ru-RU" dirty="0" smtClean="0"/>
              <a:t>отчеты)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Interfaces</a:t>
            </a:r>
            <a:r>
              <a:rPr lang="en-US" dirty="0" smtClean="0"/>
              <a:t> (</a:t>
            </a:r>
            <a:r>
              <a:rPr lang="ru-RU" dirty="0" smtClean="0"/>
              <a:t>Интерфейсы</a:t>
            </a:r>
            <a:r>
              <a:rPr lang="en-US" dirty="0" smtClean="0"/>
              <a:t>: </a:t>
            </a:r>
            <a:r>
              <a:rPr lang="ru-RU" dirty="0" smtClean="0"/>
              <a:t>Например,</a:t>
            </a:r>
            <a:r>
              <a:rPr lang="en-US" dirty="0" smtClean="0"/>
              <a:t> IDOC, RFC, </a:t>
            </a:r>
            <a:r>
              <a:rPr lang="ru-RU" dirty="0" smtClean="0"/>
              <a:t>и т.д)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Conversions</a:t>
            </a:r>
            <a:r>
              <a:rPr lang="ru-RU" dirty="0" smtClean="0"/>
              <a:t> (Преобразования</a:t>
            </a:r>
            <a:r>
              <a:rPr lang="en-US" dirty="0" smtClean="0"/>
              <a:t>:</a:t>
            </a:r>
            <a:r>
              <a:rPr lang="ru-RU" dirty="0" smtClean="0"/>
              <a:t> например</a:t>
            </a:r>
            <a:r>
              <a:rPr lang="ru-RU" dirty="0"/>
              <a:t>,</a:t>
            </a:r>
            <a:r>
              <a:rPr lang="ru-RU" dirty="0" smtClean="0"/>
              <a:t> в </a:t>
            </a:r>
            <a:r>
              <a:rPr lang="en-US" dirty="0" smtClean="0"/>
              <a:t>LSMW)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Enhancements</a:t>
            </a:r>
            <a:r>
              <a:rPr lang="ru-RU" b="1" dirty="0"/>
              <a:t> </a:t>
            </a:r>
            <a:r>
              <a:rPr lang="ru-RU" dirty="0" smtClean="0"/>
              <a:t>(Расширения стандартного кода</a:t>
            </a:r>
            <a:r>
              <a:rPr lang="en-US" dirty="0" smtClean="0"/>
              <a:t>: BADI, user-exit</a:t>
            </a:r>
            <a:r>
              <a:rPr lang="ru-RU" dirty="0" smtClean="0"/>
              <a:t>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Forms </a:t>
            </a:r>
            <a:r>
              <a:rPr lang="en-US" dirty="0" smtClean="0"/>
              <a:t>(</a:t>
            </a:r>
            <a:r>
              <a:rPr lang="ru-RU" dirty="0" smtClean="0"/>
              <a:t>Печатные формы</a:t>
            </a:r>
            <a:r>
              <a:rPr lang="en-US" dirty="0" smtClean="0"/>
              <a:t>: </a:t>
            </a:r>
            <a:r>
              <a:rPr lang="ru-RU" dirty="0" smtClean="0"/>
              <a:t>Например, </a:t>
            </a:r>
            <a:r>
              <a:rPr lang="en-US" dirty="0" smtClean="0"/>
              <a:t>Adobe PDF</a:t>
            </a:r>
            <a:r>
              <a:rPr lang="ru-RU" dirty="0" smtClean="0"/>
              <a:t> формы</a:t>
            </a:r>
            <a:r>
              <a:rPr lang="en-US" dirty="0" smtClean="0"/>
              <a:t>)</a:t>
            </a:r>
            <a:endParaRPr lang="ru-RU" dirty="0"/>
          </a:p>
          <a:p>
            <a:endParaRPr lang="ru-RU" b="1" dirty="0"/>
          </a:p>
          <a:p>
            <a:endParaRPr lang="ru-RU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0013" y="6381092"/>
            <a:ext cx="5090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* - https</a:t>
            </a:r>
            <a:r>
              <a:rPr lang="en-US" dirty="0">
                <a:hlinkClick r:id="rId2"/>
              </a:rPr>
              <a:t>://blogs.sap.com/2006/07/03/what-is-ricef/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4" y="1391183"/>
            <a:ext cx="4393841" cy="36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БОЛЬШАЯ КАРТИНА В ИЗУЧЕНИИ </a:t>
            </a:r>
            <a:r>
              <a:rPr lang="en-US" dirty="0" smtClean="0"/>
              <a:t>ABAP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55488" y="1361276"/>
            <a:ext cx="56640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… </a:t>
            </a:r>
            <a:r>
              <a:rPr lang="ru-RU" b="1" dirty="0" smtClean="0"/>
              <a:t>и для изучения новых подходов в </a:t>
            </a:r>
            <a:r>
              <a:rPr lang="en-US" b="1" dirty="0" smtClean="0"/>
              <a:t>ABAP </a:t>
            </a:r>
            <a:r>
              <a:rPr lang="ru-RU" b="1" dirty="0" smtClean="0"/>
              <a:t>разработке</a:t>
            </a:r>
          </a:p>
          <a:p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SAP </a:t>
            </a:r>
            <a:r>
              <a:rPr lang="en-US" b="1" dirty="0" err="1"/>
              <a:t>gCTS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dirty="0" err="1"/>
              <a:t>Git</a:t>
            </a:r>
            <a:r>
              <a:rPr lang="en-US" dirty="0"/>
              <a:t>-Enabled Change and Transport System (</a:t>
            </a:r>
            <a:r>
              <a:rPr lang="en-US" dirty="0" err="1"/>
              <a:t>gCTS</a:t>
            </a:r>
            <a:r>
              <a:rPr lang="en-US" dirty="0"/>
              <a:t>) - </a:t>
            </a:r>
            <a:r>
              <a:rPr lang="en-US" dirty="0" err="1"/>
              <a:t>система</a:t>
            </a:r>
            <a:r>
              <a:rPr lang="en-US" dirty="0"/>
              <a:t> </a:t>
            </a:r>
            <a:r>
              <a:rPr lang="en-US" dirty="0" err="1"/>
              <a:t>контроля</a:t>
            </a:r>
            <a:r>
              <a:rPr lang="en-US" dirty="0"/>
              <a:t> </a:t>
            </a:r>
            <a:r>
              <a:rPr lang="en-US" dirty="0" err="1"/>
              <a:t>версий</a:t>
            </a:r>
            <a:r>
              <a:rPr lang="en-US" dirty="0"/>
              <a:t> ABAP-</a:t>
            </a:r>
            <a:r>
              <a:rPr lang="en-US" dirty="0" err="1"/>
              <a:t>кода</a:t>
            </a:r>
            <a:r>
              <a:rPr lang="en-US" dirty="0"/>
              <a:t>, </a:t>
            </a:r>
            <a:r>
              <a:rPr lang="en-US" dirty="0" err="1"/>
              <a:t>основаная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SAP ABAP Test Cockpit </a:t>
            </a:r>
            <a:r>
              <a:rPr lang="en-US" dirty="0"/>
              <a:t>- </a:t>
            </a:r>
            <a:r>
              <a:rPr lang="en-US" dirty="0" err="1"/>
              <a:t>среда</a:t>
            </a:r>
            <a:r>
              <a:rPr lang="en-US" dirty="0"/>
              <a:t> </a:t>
            </a:r>
            <a:r>
              <a:rPr lang="en-US" dirty="0" err="1"/>
              <a:t>тестирования</a:t>
            </a:r>
            <a:r>
              <a:rPr lang="en-US" dirty="0"/>
              <a:t> ABAP-</a:t>
            </a:r>
            <a:r>
              <a:rPr lang="en-US" dirty="0" err="1"/>
              <a:t>кода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SAP ABAP RESTful Application Programming Model –</a:t>
            </a:r>
          </a:p>
          <a:p>
            <a:r>
              <a:rPr lang="ru-RU" dirty="0"/>
              <a:t>новая парадигма в ABAP разработке, основанная на таких технологиях как oData, CDS и </a:t>
            </a:r>
            <a:r>
              <a:rPr lang="ru-RU" dirty="0" smtClean="0"/>
              <a:t>Fiori</a:t>
            </a:r>
            <a:endParaRPr lang="ru-RU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SAP </a:t>
            </a:r>
            <a:r>
              <a:rPr lang="en-US" b="1" dirty="0"/>
              <a:t>Fiori Launchpad </a:t>
            </a:r>
            <a:r>
              <a:rPr lang="ru-RU" b="1" dirty="0"/>
              <a:t>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единая точка </a:t>
            </a:r>
            <a:r>
              <a:rPr lang="ru-RU" dirty="0"/>
              <a:t>входа в приложения SAP Fiori на мобильных и настольных устройствах</a:t>
            </a:r>
            <a:r>
              <a:rPr lang="ru-RU" dirty="0" smtClean="0"/>
              <a:t>.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ABAP for SAP HANA </a:t>
            </a:r>
            <a:r>
              <a:rPr lang="ru-RU" b="1" dirty="0" smtClean="0"/>
              <a:t>- </a:t>
            </a:r>
            <a:r>
              <a:rPr lang="ru-RU" dirty="0"/>
              <a:t>использование в разработке таких технологий, как </a:t>
            </a:r>
            <a:r>
              <a:rPr lang="en-US" dirty="0"/>
              <a:t>ABAP Managed Database Procedures (AMDP) for SAP HANA</a:t>
            </a:r>
            <a:r>
              <a:rPr lang="en-US" b="1" dirty="0"/>
              <a:t>, </a:t>
            </a:r>
            <a:r>
              <a:rPr lang="en-US" dirty="0"/>
              <a:t>ABAP Core Data Services, ABAP CDS table functions </a:t>
            </a:r>
            <a:r>
              <a:rPr lang="ru-RU" dirty="0"/>
              <a:t>и другие возможности </a:t>
            </a:r>
            <a:r>
              <a:rPr lang="en-US" dirty="0"/>
              <a:t>SAP HANA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3" y="1605115"/>
            <a:ext cx="4173230" cy="18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9459" y="1023499"/>
            <a:ext cx="75079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 startAt="9"/>
            </a:pPr>
            <a:r>
              <a:rPr lang="en-US" dirty="0"/>
              <a:t>SAP ABAP</a:t>
            </a:r>
          </a:p>
          <a:p>
            <a:r>
              <a:rPr lang="en-US" dirty="0"/>
              <a:t>  9.1. </a:t>
            </a:r>
            <a:r>
              <a:rPr lang="ru-RU" dirty="0"/>
              <a:t>Большая картина в изучении </a:t>
            </a:r>
            <a:r>
              <a:rPr lang="en-US" dirty="0"/>
              <a:t>ABAP</a:t>
            </a:r>
            <a:endParaRPr lang="ru-RU" dirty="0"/>
          </a:p>
          <a:p>
            <a:r>
              <a:rPr lang="ru-RU" dirty="0"/>
              <a:t>  9.2. Пространство имён. </a:t>
            </a:r>
            <a:r>
              <a:rPr lang="en-US" dirty="0"/>
              <a:t>Z-</a:t>
            </a:r>
            <a:r>
              <a:rPr lang="ru-RU" dirty="0" smtClean="0"/>
              <a:t>код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9.3. </a:t>
            </a:r>
            <a:r>
              <a:rPr lang="ru-RU" dirty="0" smtClean="0"/>
              <a:t>Инструменты для </a:t>
            </a:r>
            <a:r>
              <a:rPr lang="en-US" dirty="0" smtClean="0"/>
              <a:t>ABAP </a:t>
            </a:r>
            <a:r>
              <a:rPr lang="ru-RU" dirty="0" smtClean="0"/>
              <a:t>разработки</a:t>
            </a:r>
            <a:endParaRPr lang="ru-RU" dirty="0"/>
          </a:p>
          <a:p>
            <a:r>
              <a:rPr lang="ru-RU" dirty="0" smtClean="0"/>
              <a:t>  </a:t>
            </a:r>
            <a:r>
              <a:rPr lang="en-US" dirty="0" smtClean="0"/>
              <a:t>9.</a:t>
            </a:r>
            <a:r>
              <a:rPr lang="ru-RU" dirty="0"/>
              <a:t>4</a:t>
            </a:r>
            <a:r>
              <a:rPr lang="en-US" dirty="0"/>
              <a:t>. </a:t>
            </a:r>
            <a:r>
              <a:rPr lang="ru-RU" dirty="0"/>
              <a:t>Практическое занятие. Установка </a:t>
            </a:r>
            <a:r>
              <a:rPr lang="ru-RU" dirty="0" smtClean="0"/>
              <a:t>необходимых </a:t>
            </a:r>
            <a:r>
              <a:rPr lang="ru-RU" dirty="0"/>
              <a:t>программ. Часть 2</a:t>
            </a:r>
          </a:p>
          <a:p>
            <a:r>
              <a:rPr lang="en-US" dirty="0"/>
              <a:t>  </a:t>
            </a:r>
            <a:r>
              <a:rPr lang="ru-RU" dirty="0" smtClean="0"/>
              <a:t>9.5</a:t>
            </a:r>
            <a:r>
              <a:rPr lang="ru-RU" smtClean="0"/>
              <a:t>. </a:t>
            </a:r>
            <a:r>
              <a:rPr lang="ru-RU"/>
              <a:t>Демо контент </a:t>
            </a:r>
            <a:r>
              <a:rPr lang="en-US"/>
              <a:t>“Flight Agency”</a:t>
            </a:r>
            <a:endParaRPr lang="ru-RU"/>
          </a:p>
          <a:p>
            <a:r>
              <a:rPr lang="en-US" smtClean="0"/>
              <a:t>  </a:t>
            </a:r>
            <a:r>
              <a:rPr lang="en-US" dirty="0" smtClean="0"/>
              <a:t>9.6</a:t>
            </a:r>
            <a:r>
              <a:rPr lang="en-US" smtClean="0"/>
              <a:t>.</a:t>
            </a:r>
            <a:r>
              <a:rPr lang="ru-RU" smtClean="0"/>
              <a:t> </a:t>
            </a:r>
            <a:r>
              <a:rPr lang="en-US"/>
              <a:t>ABAP ALV-</a:t>
            </a:r>
            <a:r>
              <a:rPr lang="ru-RU" smtClean="0"/>
              <a:t>отчёты</a:t>
            </a:r>
            <a:endParaRPr lang="en-US" smtClean="0"/>
          </a:p>
          <a:p>
            <a:r>
              <a:rPr lang="ru-RU" smtClean="0"/>
              <a:t>  </a:t>
            </a:r>
            <a:r>
              <a:rPr lang="en-US" dirty="0" smtClean="0"/>
              <a:t>9.7. </a:t>
            </a:r>
            <a:r>
              <a:rPr lang="ru-RU" dirty="0"/>
              <a:t>Практическое занятие. Пишем простой </a:t>
            </a:r>
            <a:r>
              <a:rPr lang="en-US" dirty="0"/>
              <a:t>ABAP</a:t>
            </a:r>
            <a:r>
              <a:rPr lang="ru-RU" dirty="0"/>
              <a:t> </a:t>
            </a:r>
            <a:r>
              <a:rPr lang="en-US" dirty="0"/>
              <a:t>ALV-</a:t>
            </a:r>
            <a:r>
              <a:rPr lang="ru-RU" dirty="0"/>
              <a:t>отчёт </a:t>
            </a:r>
          </a:p>
          <a:p>
            <a:r>
              <a:rPr lang="en-US" dirty="0"/>
              <a:t> </a:t>
            </a:r>
            <a:r>
              <a:rPr lang="ru-RU" dirty="0" smtClean="0"/>
              <a:t> 9.</a:t>
            </a:r>
            <a:r>
              <a:rPr lang="en-US" dirty="0" smtClean="0"/>
              <a:t>8</a:t>
            </a:r>
            <a:r>
              <a:rPr lang="ru-RU" dirty="0" smtClean="0"/>
              <a:t>. </a:t>
            </a:r>
            <a:r>
              <a:rPr lang="en-US" dirty="0"/>
              <a:t>ABAP </a:t>
            </a:r>
            <a:r>
              <a:rPr lang="ru-RU" dirty="0"/>
              <a:t>отладчик</a:t>
            </a:r>
          </a:p>
          <a:p>
            <a:r>
              <a:rPr lang="ru-RU" dirty="0"/>
              <a:t>  </a:t>
            </a:r>
            <a:r>
              <a:rPr lang="en-US" dirty="0" smtClean="0"/>
              <a:t>9.9. </a:t>
            </a:r>
            <a:r>
              <a:rPr lang="ru-RU" dirty="0"/>
              <a:t>Практическое занятие. Работаем с </a:t>
            </a:r>
            <a:r>
              <a:rPr lang="en-US" dirty="0"/>
              <a:t>ABAP</a:t>
            </a:r>
            <a:r>
              <a:rPr lang="ru-RU" dirty="0"/>
              <a:t> отладчиком</a:t>
            </a:r>
            <a:endParaRPr lang="en-US" dirty="0" smtClean="0"/>
          </a:p>
          <a:p>
            <a:r>
              <a:rPr lang="ru-RU" dirty="0" smtClean="0"/>
              <a:t>  </a:t>
            </a:r>
            <a:r>
              <a:rPr lang="en-US" dirty="0" smtClean="0"/>
              <a:t>9.10. </a:t>
            </a:r>
            <a:r>
              <a:rPr lang="en-US" dirty="0"/>
              <a:t>ABAP RESTful Application Programming Model (</a:t>
            </a:r>
            <a:r>
              <a:rPr lang="en-US"/>
              <a:t>RAP</a:t>
            </a:r>
            <a:r>
              <a:rPr lang="en-US" smtClean="0"/>
              <a:t>)</a:t>
            </a:r>
          </a:p>
          <a:p>
            <a:r>
              <a:rPr lang="en-US"/>
              <a:t>  </a:t>
            </a:r>
            <a:r>
              <a:rPr lang="en-US" smtClean="0"/>
              <a:t>9.11. </a:t>
            </a:r>
            <a:r>
              <a:rPr lang="ru-RU" smtClean="0"/>
              <a:t>Практическое занятие. Создаём простой ABAP CDS View</a:t>
            </a:r>
            <a:endParaRPr lang="en-US" dirty="0"/>
          </a:p>
          <a:p>
            <a:r>
              <a:rPr lang="ru-RU" smtClean="0"/>
              <a:t>  9.1</a:t>
            </a:r>
            <a:r>
              <a:rPr lang="en-US" dirty="0"/>
              <a:t>2</a:t>
            </a:r>
            <a:r>
              <a:rPr lang="ru-RU" smtClean="0"/>
              <a:t>. </a:t>
            </a:r>
            <a:r>
              <a:rPr lang="ru-RU" dirty="0"/>
              <a:t>Продолжение обучения. Курсы и сертификация по </a:t>
            </a:r>
            <a:r>
              <a:rPr lang="en-US" dirty="0"/>
              <a:t>ABAP</a:t>
            </a:r>
          </a:p>
          <a:p>
            <a:r>
              <a:rPr lang="en-US" dirty="0" smtClean="0"/>
              <a:t>10</a:t>
            </a:r>
            <a:r>
              <a:rPr lang="ru-RU" smtClean="0"/>
              <a:t>. </a:t>
            </a:r>
            <a:r>
              <a:rPr lang="en-US" smtClean="0"/>
              <a:t>SAP FIORI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10.1</a:t>
            </a:r>
            <a:r>
              <a:rPr lang="ru-RU" dirty="0"/>
              <a:t>. Большая картина в изучении SAP FIORI</a:t>
            </a:r>
          </a:p>
          <a:p>
            <a:r>
              <a:rPr lang="ru-RU" dirty="0"/>
              <a:t>  10.2. Инструменты для FIORI-разработки</a:t>
            </a:r>
          </a:p>
          <a:p>
            <a:r>
              <a:rPr lang="ru-RU" dirty="0"/>
              <a:t>  10.3. Практическое занятие. Настраиваем Visual Studio Code </a:t>
            </a:r>
            <a:r>
              <a:rPr lang="ru-RU"/>
              <a:t>для </a:t>
            </a:r>
            <a:r>
              <a:rPr lang="ru-RU" smtClean="0"/>
              <a:t>FIORI</a:t>
            </a:r>
            <a:endParaRPr lang="en-US" smtClean="0"/>
          </a:p>
          <a:p>
            <a:r>
              <a:rPr lang="ru-RU" smtClean="0"/>
              <a:t>  </a:t>
            </a:r>
            <a:r>
              <a:rPr lang="en-US" smtClean="0"/>
              <a:t>10.</a:t>
            </a:r>
            <a:r>
              <a:rPr lang="ru-RU" smtClean="0"/>
              <a:t>4</a:t>
            </a:r>
            <a:r>
              <a:rPr lang="en-US" smtClean="0"/>
              <a:t>. </a:t>
            </a:r>
            <a:r>
              <a:rPr lang="en-US"/>
              <a:t>SAP Fiori Launchpad (FLP) </a:t>
            </a:r>
            <a:endParaRPr lang="en-US" dirty="0"/>
          </a:p>
          <a:p>
            <a:r>
              <a:rPr lang="en-US" dirty="0"/>
              <a:t>  </a:t>
            </a:r>
            <a:endParaRPr lang="ru-RU" dirty="0" smtClean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180" y="265602"/>
            <a:ext cx="1041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УСТАНОВКА</a:t>
            </a:r>
            <a:r>
              <a:rPr lang="en-US" sz="2000" b="1" dirty="0" smtClean="0"/>
              <a:t> </a:t>
            </a:r>
            <a:r>
              <a:rPr lang="ru-RU" sz="2000" b="1" dirty="0" smtClean="0"/>
              <a:t>И ИЗУЧЕНИЕ </a:t>
            </a:r>
            <a:r>
              <a:rPr lang="ru-RU" sz="2000" b="1" dirty="0"/>
              <a:t>SAP В </a:t>
            </a:r>
            <a:r>
              <a:rPr lang="ru-RU" sz="2000" b="1" dirty="0" smtClean="0"/>
              <a:t>ПОПУЛЯРНЫХ ОБЛАЧНЫХ СЕРВИСАХ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5180" y="529553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ПРОСТРАНСТВО ИМЁН.</a:t>
            </a:r>
            <a:r>
              <a:rPr lang="en-US" dirty="0" smtClean="0"/>
              <a:t>Z-</a:t>
            </a:r>
            <a:r>
              <a:rPr lang="ru-RU" dirty="0" smtClean="0"/>
              <a:t>КОД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18483" y="1075708"/>
            <a:ext cx="55160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/>
              <a:t>Z-</a:t>
            </a:r>
            <a:r>
              <a:rPr lang="ru-RU" sz="4400" dirty="0" smtClean="0"/>
              <a:t>КОД</a:t>
            </a:r>
            <a:endParaRPr lang="en-US" sz="4400" dirty="0" smtClean="0"/>
          </a:p>
          <a:p>
            <a:endParaRPr lang="en-US" dirty="0"/>
          </a:p>
          <a:p>
            <a:r>
              <a:rPr lang="ru-RU" dirty="0" smtClean="0"/>
              <a:t>Чтобы </a:t>
            </a:r>
            <a:r>
              <a:rPr lang="ru-RU" dirty="0"/>
              <a:t>разделить стандартный код SAP и клиентский код в SAP используется такое понятие как </a:t>
            </a:r>
            <a:r>
              <a:rPr lang="ru-RU" u="sng" dirty="0"/>
              <a:t>пространство имён</a:t>
            </a:r>
            <a:r>
              <a:rPr lang="ru-RU" dirty="0"/>
              <a:t>. Объекты созданные клиентом должны быть </a:t>
            </a:r>
            <a:r>
              <a:rPr lang="ru-RU" dirty="0" smtClean="0"/>
              <a:t>строго в </a:t>
            </a:r>
            <a:r>
              <a:rPr lang="ru-RU" dirty="0"/>
              <a:t>пространсве Z или Y. Например, ABAP отчёт - ZTEST, или транзакция - </a:t>
            </a:r>
            <a:r>
              <a:rPr lang="ru-RU" dirty="0" smtClean="0"/>
              <a:t>ZMASS_READ или таблица </a:t>
            </a:r>
            <a:r>
              <a:rPr lang="en-US" dirty="0" smtClean="0"/>
              <a:t>ZQM.</a:t>
            </a:r>
            <a:r>
              <a:rPr lang="ru-RU" dirty="0" smtClean="0"/>
              <a:t> </a:t>
            </a:r>
            <a:r>
              <a:rPr lang="ru-RU" dirty="0"/>
              <a:t>При этом Y - используется для тестовых объектов, которые никуда не будут перенесены, Z - для всех остальных объектов</a:t>
            </a:r>
            <a:r>
              <a:rPr lang="ru-RU" dirty="0" smtClean="0"/>
              <a:t>. </a:t>
            </a:r>
            <a:r>
              <a:rPr lang="ru-RU" dirty="0"/>
              <a:t>Отсюда общепринятое название для всего клиентского кода "Z-код"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3" y="1491066"/>
            <a:ext cx="4090116" cy="24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ПРОСТРАНСТВО ИМЁН.</a:t>
            </a:r>
            <a:r>
              <a:rPr lang="en-US" dirty="0" smtClean="0"/>
              <a:t>Z-</a:t>
            </a:r>
            <a:r>
              <a:rPr lang="ru-RU" dirty="0" smtClean="0"/>
              <a:t>КОД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0107" y="5752667"/>
            <a:ext cx="57665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Транзакция </a:t>
            </a:r>
            <a:r>
              <a:rPr lang="en-US" dirty="0" smtClean="0"/>
              <a:t>/K3T/RU_MONITOR</a:t>
            </a:r>
            <a:r>
              <a:rPr lang="ru-RU" dirty="0" smtClean="0"/>
              <a:t> от компании </a:t>
            </a:r>
            <a:r>
              <a:rPr lang="en-US" dirty="0" smtClean="0"/>
              <a:t>3Keys GMBH</a:t>
            </a:r>
          </a:p>
          <a:p>
            <a:r>
              <a:rPr lang="en-US" dirty="0" smtClean="0"/>
              <a:t>Namespace - /K3T/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4" y="1200926"/>
            <a:ext cx="7158878" cy="43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ПРОСТРАНСТВО ИМЁН.</a:t>
            </a:r>
            <a:r>
              <a:rPr lang="en-US" dirty="0" smtClean="0"/>
              <a:t>Z-</a:t>
            </a:r>
            <a:r>
              <a:rPr lang="ru-RU" dirty="0" smtClean="0"/>
              <a:t>КОД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36496" y="4433865"/>
            <a:ext cx="6457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Фрагмент инструкции по </a:t>
            </a:r>
            <a:r>
              <a:rPr lang="en-US" dirty="0" smtClean="0"/>
              <a:t>“</a:t>
            </a:r>
            <a:r>
              <a:rPr lang="ru-RU" dirty="0" smtClean="0"/>
              <a:t>Контур.</a:t>
            </a:r>
            <a:r>
              <a:rPr lang="en-US" dirty="0" smtClean="0"/>
              <a:t>ERP </a:t>
            </a:r>
            <a:r>
              <a:rPr lang="ru-RU" dirty="0" smtClean="0"/>
              <a:t>Крипто</a:t>
            </a:r>
            <a:r>
              <a:rPr lang="en-US" dirty="0" smtClean="0"/>
              <a:t>”</a:t>
            </a:r>
            <a:r>
              <a:rPr lang="ru-RU" dirty="0" smtClean="0"/>
              <a:t> от СКБ </a:t>
            </a:r>
            <a:r>
              <a:rPr lang="en-US" dirty="0" smtClean="0"/>
              <a:t>“</a:t>
            </a:r>
            <a:r>
              <a:rPr lang="ru-RU" dirty="0" smtClean="0"/>
              <a:t>Контур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Namespace - /SKB/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2" y="1200926"/>
            <a:ext cx="9387688" cy="309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6696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ABAP</a:t>
            </a:r>
            <a:r>
              <a:rPr lang="ru-RU" dirty="0" smtClean="0"/>
              <a:t> РАЗРАБОТКИ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07707" y="3884670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Visual Studio Code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06" y="1178260"/>
            <a:ext cx="3892924" cy="25369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8" y="4139703"/>
            <a:ext cx="3968267" cy="22616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771" y="6401344"/>
            <a:ext cx="141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Eclipse c ADT</a:t>
            </a:r>
            <a:endParaRPr lang="en-US" dirty="0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8" y="1178260"/>
            <a:ext cx="4206082" cy="2536969"/>
          </a:xfrm>
          <a:prstGeom prst="rect">
            <a:avLst/>
          </a:prstGeom>
        </p:spPr>
      </p:pic>
      <p:sp>
        <p:nvSpPr>
          <p:cNvPr id="12" name="Rectangle 8"/>
          <p:cNvSpPr/>
          <p:nvPr/>
        </p:nvSpPr>
        <p:spPr>
          <a:xfrm>
            <a:off x="1095050" y="3770371"/>
            <a:ext cx="3166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SAP Bussines Application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6696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ИНСТРУМЕНТЫ ДЛЯ </a:t>
            </a:r>
            <a:r>
              <a:rPr lang="en-US" dirty="0" smtClean="0"/>
              <a:t>ABAP</a:t>
            </a:r>
            <a:r>
              <a:rPr lang="ru-RU" dirty="0" smtClean="0"/>
              <a:t> РАЗРАБОТКИ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20" y="1116708"/>
            <a:ext cx="4123858" cy="25369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548" y="3711010"/>
            <a:ext cx="474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Встроенный </a:t>
            </a:r>
            <a:r>
              <a:rPr lang="en-US" dirty="0"/>
              <a:t>ABAP-</a:t>
            </a:r>
            <a:r>
              <a:rPr lang="ru-RU" dirty="0"/>
              <a:t>редактор (транзакция </a:t>
            </a:r>
            <a:r>
              <a:rPr lang="en-US" dirty="0"/>
              <a:t>SE38)</a:t>
            </a:r>
          </a:p>
        </p:txBody>
      </p:sp>
      <p:sp>
        <p:nvSpPr>
          <p:cNvPr id="9" name="Rectangle 8"/>
          <p:cNvSpPr/>
          <p:nvPr/>
        </p:nvSpPr>
        <p:spPr>
          <a:xfrm>
            <a:off x="687145" y="3757042"/>
            <a:ext cx="406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Построитель классов (транзакция </a:t>
            </a:r>
            <a:r>
              <a:rPr lang="en-US" smtClean="0"/>
              <a:t>SE24)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948" y="6410680"/>
            <a:ext cx="571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/>
              <a:t>Менеджер функциональных модулей (транзакция </a:t>
            </a:r>
            <a:r>
              <a:rPr lang="en-US" smtClean="0"/>
              <a:t>SE37)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88" y="1195039"/>
            <a:ext cx="4489349" cy="245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24" y="4184898"/>
            <a:ext cx="4180314" cy="229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55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6696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ДЕМО КОНТЕНТ </a:t>
            </a:r>
            <a:r>
              <a:rPr lang="en-US" dirty="0" smtClean="0"/>
              <a:t>“FLIGHT AGENCY”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72" y="1183510"/>
            <a:ext cx="5015865" cy="42697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2404" y="5670790"/>
            <a:ext cx="334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Модель</a:t>
            </a:r>
            <a:r>
              <a:rPr lang="en-US" dirty="0"/>
              <a:t> "Flight Agency" в SAP </a:t>
            </a:r>
            <a:r>
              <a:rPr lang="en-US" dirty="0" smtClean="0"/>
              <a:t>PO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9303" y="6211669"/>
            <a:ext cx="6217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hlinkClick r:id="rId3"/>
              </a:rPr>
              <a:t>https://help.sap.com/saphelp_snc70/helpdata/EN/48/1a323c3980a57be10000000a11402f/frameset.htm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78" y="1137575"/>
            <a:ext cx="3701758" cy="22239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83871" y="3446856"/>
            <a:ext cx="4814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Модель</a:t>
            </a:r>
            <a:r>
              <a:rPr lang="en-US" dirty="0"/>
              <a:t> "Flight Agency" в </a:t>
            </a:r>
            <a:r>
              <a:rPr lang="en-US" dirty="0" smtClean="0"/>
              <a:t>SAP ABAP NETWEAVER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96696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ДЕМО КОНТЕНТ </a:t>
            </a:r>
            <a:r>
              <a:rPr lang="en-US" dirty="0" smtClean="0"/>
              <a:t>“FLIGHT AGENCY”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0171" y="5789473"/>
            <a:ext cx="6800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*</a:t>
            </a:r>
            <a:r>
              <a:rPr lang="ru-RU" smtClean="0"/>
              <a:t> </a:t>
            </a:r>
            <a:r>
              <a:rPr lang="en-US" smtClean="0">
                <a:hlinkClick r:id="rId2"/>
              </a:rPr>
              <a:t>https</a:t>
            </a:r>
            <a:r>
              <a:rPr lang="en-US">
                <a:hlinkClick r:id="rId2"/>
              </a:rPr>
              <a:t>://help.sap.com/saphelp_snc70/helpdata/en/cf/21f304446011d189700000e8322d00/frameset.htm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9" y="1084750"/>
            <a:ext cx="8217150" cy="2819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00815" y="4009293"/>
            <a:ext cx="420698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Используемые таблицы из этой модели</a:t>
            </a:r>
            <a:r>
              <a:rPr lang="en-US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ru-RU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STICKET (Flight Ticket)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SBOOK (Single Flight Booking)</a:t>
            </a:r>
          </a:p>
          <a:p>
            <a:endParaRPr lang="ru-RU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ru-RU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3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ABAP ALV </a:t>
            </a:r>
            <a:r>
              <a:rPr lang="ru-RU" dirty="0" smtClean="0"/>
              <a:t>ОТЧЁТЫ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655104" y="1372503"/>
            <a:ext cx="3514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ABAP ALV</a:t>
            </a:r>
            <a:r>
              <a:rPr lang="ru-RU" sz="4000" dirty="0" smtClean="0"/>
              <a:t>-отчёт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6212539" y="2312468"/>
            <a:ext cx="5341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ABAP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List Viewer 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(ALV)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- это концепция представления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пользов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а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тельских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данных в виде табличного отчёта с возможностью сортировки, фильтрации, ведения промежуточных итогов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и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dirty="0" smtClean="0">
                <a:solidFill>
                  <a:srgbClr val="000000"/>
                </a:solidFill>
                <a:latin typeface="Calibri" panose="020F0502020204030204" pitchFamily="34" charset="0"/>
              </a:rPr>
              <a:t>наличием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других полезных инструментов.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74" y="1372503"/>
            <a:ext cx="5295900" cy="4667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7274" y="6111731"/>
            <a:ext cx="5722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  <a:hlinkClick r:id="rId3"/>
              </a:rPr>
              <a:t>* </a:t>
            </a:r>
            <a:r>
              <a:rPr lang="en-US" dirty="0" smtClean="0">
                <a:latin typeface="Calibri" panose="020F0502020204030204" pitchFamily="34" charset="0"/>
                <a:hlinkClick r:id="rId3"/>
              </a:rPr>
              <a:t>https</a:t>
            </a:r>
            <a:r>
              <a:rPr lang="en-US" dirty="0">
                <a:latin typeface="Calibri" panose="020F0502020204030204" pitchFamily="34" charset="0"/>
                <a:hlinkClick r:id="rId3"/>
              </a:rPr>
              <a:t>://www.guru99.com/alv-list-view-programming.html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ПИШЕМ ПРОСТОЙ </a:t>
            </a:r>
            <a:r>
              <a:rPr lang="en-US" dirty="0" smtClean="0"/>
              <a:t>ALV-</a:t>
            </a:r>
            <a:r>
              <a:rPr lang="ru-RU" dirty="0" smtClean="0"/>
              <a:t>ОТЧЁТ НА</a:t>
            </a:r>
            <a:r>
              <a:rPr lang="en-US" dirty="0" smtClean="0"/>
              <a:t> ABAP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92795" y="5517999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SE38</a:t>
            </a:r>
          </a:p>
          <a:p>
            <a:pPr algn="ctr"/>
            <a:r>
              <a:rPr lang="en-US" dirty="0" smtClean="0"/>
              <a:t>SE80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6413002" y="1943803"/>
            <a:ext cx="50387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Написать простой </a:t>
            </a:r>
            <a:r>
              <a:rPr lang="en-US" i="1" dirty="0" smtClean="0">
                <a:solidFill>
                  <a:srgbClr val="0070C0"/>
                </a:solidFill>
              </a:rPr>
              <a:t>ABAP ALV-</a:t>
            </a:r>
            <a:r>
              <a:rPr lang="ru-RU" i="1" dirty="0" smtClean="0">
                <a:solidFill>
                  <a:srgbClr val="0070C0"/>
                </a:solidFill>
              </a:rPr>
              <a:t>отчёт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общие сведения об ин</a:t>
            </a:r>
            <a:r>
              <a:rPr lang="en-US" i="1" dirty="0" smtClean="0">
                <a:solidFill>
                  <a:srgbClr val="0070C0"/>
                </a:solidFill>
              </a:rPr>
              <a:t>c</a:t>
            </a:r>
            <a:r>
              <a:rPr lang="ru-RU" i="1" dirty="0" smtClean="0">
                <a:solidFill>
                  <a:srgbClr val="0070C0"/>
                </a:solidFill>
              </a:rPr>
              <a:t>трументах разработки в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AS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и </a:t>
            </a:r>
            <a:r>
              <a:rPr lang="ru-RU" i="1" smtClean="0">
                <a:solidFill>
                  <a:srgbClr val="0070C0"/>
                </a:solidFill>
              </a:rPr>
              <a:t>общее представление </a:t>
            </a:r>
            <a:r>
              <a:rPr lang="ru-RU" i="1" dirty="0" smtClean="0">
                <a:solidFill>
                  <a:srgbClr val="0070C0"/>
                </a:solidFill>
              </a:rPr>
              <a:t>о синтаксисе </a:t>
            </a:r>
            <a:r>
              <a:rPr lang="en-US" i="1" dirty="0" smtClean="0">
                <a:solidFill>
                  <a:srgbClr val="0070C0"/>
                </a:solidFill>
              </a:rPr>
              <a:t>ABAP </a:t>
            </a:r>
            <a:r>
              <a:rPr lang="ru-RU" i="1" dirty="0" smtClean="0">
                <a:solidFill>
                  <a:srgbClr val="0070C0"/>
                </a:solidFill>
              </a:rPr>
              <a:t>кода на примере реальной задачи.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8" y="1808979"/>
            <a:ext cx="4808646" cy="35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3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404" y="292128"/>
            <a:ext cx="7763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/>
              <a:t>УСТАНОВКА</a:t>
            </a:r>
            <a:r>
              <a:rPr lang="en-US" sz="2000" b="1" dirty="0"/>
              <a:t> </a:t>
            </a:r>
            <a:r>
              <a:rPr lang="ru-RU" sz="2000" b="1" dirty="0"/>
              <a:t>И ИЗУЧЕНИЕ SAP В ПОПУЛЯРНЫХ ОБЛАЧНЫХ СЕРВИСАХ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2404" y="561861"/>
            <a:ext cx="104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ПРАКТИЧЕСКОЕ ЗАНЯТИЕ. ПИШЕМ ПРОСТОЙ </a:t>
            </a:r>
            <a:r>
              <a:rPr lang="en-US" dirty="0" smtClean="0"/>
              <a:t>ALV-</a:t>
            </a:r>
            <a:r>
              <a:rPr lang="ru-RU" dirty="0" smtClean="0"/>
              <a:t>ОТЧЁТ НА</a:t>
            </a:r>
            <a:r>
              <a:rPr lang="en-US" dirty="0" smtClean="0"/>
              <a:t> ABAP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92795" y="5517999"/>
            <a:ext cx="3328831" cy="753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Транзакции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SE38</a:t>
            </a:r>
          </a:p>
          <a:p>
            <a:pPr algn="ctr"/>
            <a:r>
              <a:rPr lang="en-US" dirty="0" smtClean="0"/>
              <a:t>SE80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93160" y="1101093"/>
            <a:ext cx="5024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 smtClean="0"/>
              <a:t>Практическое занятие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6413002" y="1943803"/>
            <a:ext cx="50387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Задача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Написать простой </a:t>
            </a:r>
            <a:r>
              <a:rPr lang="en-US" i="1" dirty="0" smtClean="0">
                <a:solidFill>
                  <a:srgbClr val="0070C0"/>
                </a:solidFill>
              </a:rPr>
              <a:t>ABAP ALV-</a:t>
            </a:r>
            <a:r>
              <a:rPr lang="ru-RU" i="1" dirty="0" smtClean="0">
                <a:solidFill>
                  <a:srgbClr val="0070C0"/>
                </a:solidFill>
              </a:rPr>
              <a:t>отчёт</a:t>
            </a:r>
          </a:p>
          <a:p>
            <a:endParaRPr lang="ru-RU" dirty="0"/>
          </a:p>
          <a:p>
            <a:r>
              <a:rPr lang="ru-RU" dirty="0" smtClean="0"/>
              <a:t>Цель</a:t>
            </a:r>
            <a:r>
              <a:rPr lang="en-US" dirty="0" smtClean="0"/>
              <a:t>:</a:t>
            </a:r>
          </a:p>
          <a:p>
            <a:r>
              <a:rPr lang="ru-RU" i="1" dirty="0" smtClean="0">
                <a:solidFill>
                  <a:srgbClr val="0070C0"/>
                </a:solidFill>
              </a:rPr>
              <a:t>Получить общие сведения об ин</a:t>
            </a:r>
            <a:r>
              <a:rPr lang="en-US" i="1" dirty="0" smtClean="0">
                <a:solidFill>
                  <a:srgbClr val="0070C0"/>
                </a:solidFill>
              </a:rPr>
              <a:t>c</a:t>
            </a:r>
            <a:r>
              <a:rPr lang="ru-RU" i="1" dirty="0" smtClean="0">
                <a:solidFill>
                  <a:srgbClr val="0070C0"/>
                </a:solidFill>
              </a:rPr>
              <a:t>трументах разработки в </a:t>
            </a:r>
            <a:r>
              <a:rPr lang="en-US" i="1" dirty="0" smtClean="0">
                <a:solidFill>
                  <a:srgbClr val="0070C0"/>
                </a:solidFill>
              </a:rPr>
              <a:t>SAP </a:t>
            </a:r>
            <a:r>
              <a:rPr lang="en-US" i="1" dirty="0" err="1" smtClean="0">
                <a:solidFill>
                  <a:srgbClr val="0070C0"/>
                </a:solidFill>
              </a:rPr>
              <a:t>NetWeaver</a:t>
            </a:r>
            <a:r>
              <a:rPr lang="en-US" i="1" dirty="0" smtClean="0">
                <a:solidFill>
                  <a:srgbClr val="0070C0"/>
                </a:solidFill>
              </a:rPr>
              <a:t> AS</a:t>
            </a:r>
            <a:r>
              <a:rPr lang="ru-RU" i="1" dirty="0">
                <a:solidFill>
                  <a:srgbClr val="0070C0"/>
                </a:solidFill>
              </a:rPr>
              <a:t> </a:t>
            </a:r>
            <a:r>
              <a:rPr lang="ru-RU" i="1" dirty="0" smtClean="0">
                <a:solidFill>
                  <a:srgbClr val="0070C0"/>
                </a:solidFill>
              </a:rPr>
              <a:t>и общее представлние о синтаксисе </a:t>
            </a:r>
            <a:r>
              <a:rPr lang="en-US" i="1" dirty="0" smtClean="0">
                <a:solidFill>
                  <a:srgbClr val="0070C0"/>
                </a:solidFill>
              </a:rPr>
              <a:t>ABAP </a:t>
            </a:r>
            <a:r>
              <a:rPr lang="ru-RU" i="1" dirty="0" smtClean="0">
                <a:solidFill>
                  <a:srgbClr val="0070C0"/>
                </a:solidFill>
              </a:rPr>
              <a:t>кода на примере реальной задачи.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88" y="1808979"/>
            <a:ext cx="4808646" cy="358518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22404" y="1169377"/>
            <a:ext cx="11479096" cy="568862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6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362980</TotalTime>
  <Words>8539</Words>
  <Application>Microsoft Office PowerPoint</Application>
  <PresentationFormat>Произвольный</PresentationFormat>
  <Paragraphs>1518</Paragraphs>
  <Slides>178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178</vt:i4>
      </vt:variant>
    </vt:vector>
  </HeadingPairs>
  <TitlesOfParts>
    <vt:vector size="179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Пользователь Windows</dc:creator>
  <cp:lastModifiedBy>Ярослав</cp:lastModifiedBy>
  <cp:revision>1666</cp:revision>
  <dcterms:created xsi:type="dcterms:W3CDTF">2018-12-10T21:31:58Z</dcterms:created>
  <dcterms:modified xsi:type="dcterms:W3CDTF">2022-07-31T06:37:50Z</dcterms:modified>
</cp:coreProperties>
</file>